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825" r:id="rId3"/>
    <p:sldId id="2082" r:id="rId4"/>
    <p:sldId id="259" r:id="rId5"/>
    <p:sldId id="261" r:id="rId6"/>
    <p:sldId id="2136" r:id="rId7"/>
    <p:sldId id="2083" r:id="rId8"/>
    <p:sldId id="2081" r:id="rId9"/>
    <p:sldId id="1980" r:id="rId10"/>
    <p:sldId id="2084" r:id="rId11"/>
    <p:sldId id="2143" r:id="rId12"/>
    <p:sldId id="813" r:id="rId13"/>
    <p:sldId id="285" r:id="rId14"/>
    <p:sldId id="304" r:id="rId15"/>
    <p:sldId id="815" r:id="rId16"/>
    <p:sldId id="2062" r:id="rId17"/>
    <p:sldId id="1952" r:id="rId18"/>
    <p:sldId id="2063" r:id="rId19"/>
    <p:sldId id="2137" r:id="rId20"/>
    <p:sldId id="2089" r:id="rId21"/>
    <p:sldId id="2090" r:id="rId22"/>
    <p:sldId id="305" r:id="rId23"/>
    <p:sldId id="2148" r:id="rId24"/>
    <p:sldId id="276" r:id="rId25"/>
    <p:sldId id="2147" r:id="rId26"/>
    <p:sldId id="308" r:id="rId27"/>
    <p:sldId id="278" r:id="rId28"/>
    <p:sldId id="286" r:id="rId29"/>
    <p:sldId id="268" r:id="rId30"/>
    <p:sldId id="271" r:id="rId31"/>
    <p:sldId id="264" r:id="rId32"/>
    <p:sldId id="269" r:id="rId33"/>
    <p:sldId id="270" r:id="rId34"/>
    <p:sldId id="280" r:id="rId35"/>
    <p:sldId id="272" r:id="rId36"/>
    <p:sldId id="287" r:id="rId37"/>
    <p:sldId id="2111" r:id="rId38"/>
    <p:sldId id="2103" r:id="rId39"/>
    <p:sldId id="2102" r:id="rId40"/>
    <p:sldId id="2108" r:id="rId41"/>
    <p:sldId id="2104" r:id="rId42"/>
    <p:sldId id="2110" r:id="rId43"/>
    <p:sldId id="1062" r:id="rId44"/>
    <p:sldId id="1063" r:id="rId45"/>
    <p:sldId id="2097" r:id="rId46"/>
    <p:sldId id="2098" r:id="rId47"/>
    <p:sldId id="2099" r:id="rId48"/>
    <p:sldId id="2100" r:id="rId49"/>
    <p:sldId id="2150" r:id="rId50"/>
    <p:sldId id="2149" r:id="rId51"/>
    <p:sldId id="2139" r:id="rId52"/>
    <p:sldId id="257" r:id="rId53"/>
    <p:sldId id="456" r:id="rId54"/>
    <p:sldId id="822" r:id="rId55"/>
    <p:sldId id="2091" r:id="rId56"/>
    <p:sldId id="824" r:id="rId57"/>
    <p:sldId id="1999" r:id="rId58"/>
    <p:sldId id="2140" r:id="rId59"/>
    <p:sldId id="2056" r:id="rId60"/>
    <p:sldId id="2055" r:id="rId61"/>
    <p:sldId id="2057" r:id="rId62"/>
    <p:sldId id="2059" r:id="rId63"/>
    <p:sldId id="2060" r:id="rId64"/>
    <p:sldId id="2061" r:id="rId65"/>
    <p:sldId id="2145" r:id="rId66"/>
    <p:sldId id="2144" r:id="rId67"/>
    <p:sldId id="2141" r:id="rId68"/>
    <p:sldId id="2058" r:id="rId69"/>
    <p:sldId id="820" r:id="rId70"/>
    <p:sldId id="2101" r:id="rId71"/>
    <p:sldId id="2093" r:id="rId72"/>
    <p:sldId id="2071" r:id="rId73"/>
    <p:sldId id="2075" r:id="rId74"/>
    <p:sldId id="2072" r:id="rId75"/>
    <p:sldId id="2073" r:id="rId76"/>
    <p:sldId id="2074" r:id="rId77"/>
    <p:sldId id="2076" r:id="rId78"/>
    <p:sldId id="2142" r:id="rId79"/>
    <p:sldId id="2077" r:id="rId80"/>
    <p:sldId id="2117" r:id="rId81"/>
    <p:sldId id="2121" r:id="rId82"/>
    <p:sldId id="2119" r:id="rId83"/>
    <p:sldId id="2120" r:id="rId84"/>
    <p:sldId id="2130" r:id="rId85"/>
    <p:sldId id="2132" r:id="rId86"/>
    <p:sldId id="2123" r:id="rId87"/>
    <p:sldId id="2124" r:id="rId88"/>
    <p:sldId id="2125" r:id="rId89"/>
    <p:sldId id="2126" r:id="rId90"/>
    <p:sldId id="2135" r:id="rId91"/>
    <p:sldId id="2138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9"/>
    <p:restoredTop sz="94400"/>
  </p:normalViewPr>
  <p:slideViewPr>
    <p:cSldViewPr snapToGrid="0">
      <p:cViewPr varScale="1">
        <p:scale>
          <a:sx n="286" d="100"/>
          <a:sy n="286" d="100"/>
        </p:scale>
        <p:origin x="24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7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81B910-969A-4A6E-89F8-9BFB1DE8590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923-7D2A-EC83-0F72-486907B0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B4017BC-F819-9D26-78B6-3C3CA5A3C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37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7B50D2-DE2F-DB84-9C70-B9368793A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8C24E51-0259-3E74-13F7-E2FFECA6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772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45</a:t>
            </a:fld>
            <a:endParaRPr lang="en-US" altLang="x-non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3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845D86-3088-F94E-9E13-1DB59550F17B}" type="slidenum">
              <a:rPr lang="en-US" altLang="x-none" sz="1200"/>
              <a:pPr eaLnBrk="1" hangingPunct="1"/>
              <a:t>46</a:t>
            </a:fld>
            <a:endParaRPr lang="en-US" altLang="x-non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145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47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615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5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2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69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19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2578C-D7DB-D146-9148-4386F8D227E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0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8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CE8B-506A-10A2-D24E-BEFA8046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02D263-647D-0076-929F-AF5312596F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09C1625-2458-5873-C813-BFFE2269E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F634-8F09-A043-ADEB-87BACF55EC4F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7F00-4338-324E-A6FD-72AE3B95BED9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7551-D18C-244E-8EE6-C14934F8177F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B5F-CA77-3545-995D-EE0F5A661135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759B-F918-A649-9B1D-EAA9D55A0857}" type="datetime1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A96E-F3B1-0744-9BE7-9EB7BD183C6C}" type="datetime1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BF305-79BD-4146-A287-42D4CBB086E2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rec-conf.org/lrec2004/doc/jelinek.pdf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commons.wikimedia.org/w/index.php?curid=9932243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aclanthology.org/J90-1003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eb.stanford.edu/~jurafsky/slp3/6.pdf#page=14.2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hyperlink" Target="https://aclanthology.org/J93-1001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J14-3009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6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hyperlink" Target="https://www.aclweb.org/adminwiki/index.php/ACL_Lifetime_Achievement_Award_Recipients" TargetMode="Externa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en.wikipedia.org/wiki/Independent_and_identically_distributed_random_variab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vectorsemantics2024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ordassociati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nse_data" TargetMode="External"/><Relationship Id="rId2" Type="http://schemas.openxmlformats.org/officeDocument/2006/relationships/hyperlink" Target="https://en.wikipedia.org/wiki/Gestalt_psycholog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520.png"/><Relationship Id="rId4" Type="http://schemas.openxmlformats.org/officeDocument/2006/relationships/hyperlink" Target="https://code.google.com/archive/p/word2vec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github.com/kwchurch/JSALT_Better_Together/blob/main/src/make_HF_embeddings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July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5B77-E025-04CE-1668-8DED77E2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5603-0CB6-664F-A64A-DD120D5C250F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0B46-546E-803C-9B88-4728843C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6C261-F537-DE62-3302-0F09CB50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88" y="4416097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Assume responsibility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97AB7-7C5A-2075-E6AB-47EB3C56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C7EBD-A475-9DA6-47B7-483EE54B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04899-2CC6-26F2-9DBA-A014757B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809" y="136525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4DE71-B8E0-1CA5-D22D-BD26788F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are more fluent than trustworthy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7398C-93B4-D6F4-6216-99CD3D4C8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Bots have amazing </a:t>
            </a:r>
          </a:p>
          <a:p>
            <a:pPr lvl="1"/>
            <a:r>
              <a:rPr lang="en-US" dirty="0"/>
              <a:t>Strengths: fluency</a:t>
            </a:r>
          </a:p>
          <a:p>
            <a:pPr lvl="1"/>
            <a:r>
              <a:rPr lang="en-US" dirty="0"/>
              <a:t>Weaknesses: trustworthiness (hallucinations)</a:t>
            </a:r>
          </a:p>
          <a:p>
            <a:r>
              <a:rPr lang="en-US" dirty="0"/>
              <a:t>On the Dangers of Stochastic Parrots: </a:t>
            </a:r>
          </a:p>
          <a:p>
            <a:pPr lvl="1"/>
            <a:r>
              <a:rPr lang="en-US" dirty="0"/>
              <a:t>Can Language Models Be Too Big? 🦜</a:t>
            </a:r>
          </a:p>
          <a:p>
            <a:r>
              <a:rPr lang="en-US" dirty="0"/>
              <a:t>Educational testing: </a:t>
            </a:r>
          </a:p>
          <a:p>
            <a:pPr lvl="1"/>
            <a:r>
              <a:rPr lang="en-US" dirty="0"/>
              <a:t>Measure vocabulary size</a:t>
            </a:r>
          </a:p>
          <a:p>
            <a:pPr lvl="1"/>
            <a:r>
              <a:rPr lang="en-US" dirty="0"/>
              <a:t>Assumption: Vocabulary size </a:t>
            </a:r>
            <a:r>
              <a:rPr lang="en-US" dirty="0">
                <a:sym typeface="Wingdings" pitchFamily="2" charset="2"/>
              </a:rPr>
              <a:t> “Intelligence”  Success in life</a:t>
            </a:r>
          </a:p>
          <a:p>
            <a:pPr lvl="1"/>
            <a:r>
              <a:rPr lang="en-US" dirty="0">
                <a:sym typeface="Wingdings" pitchFamily="2" charset="2"/>
              </a:rPr>
              <a:t>But vocabulary size depends on environment</a:t>
            </a:r>
          </a:p>
          <a:p>
            <a:pPr lvl="2"/>
            <a:r>
              <a:rPr lang="en-US" dirty="0">
                <a:sym typeface="Wingdings" pitchFamily="2" charset="2"/>
              </a:rPr>
              <a:t>“The million-word gap”</a:t>
            </a:r>
          </a:p>
          <a:p>
            <a:pPr lvl="2"/>
            <a:r>
              <a:rPr lang="en-US" dirty="0">
                <a:sym typeface="Wingdings" pitchFamily="2" charset="2"/>
              </a:rPr>
              <a:t>Children in richer homes  Hear more language  Larger vocabulary  More success</a:t>
            </a:r>
          </a:p>
          <a:p>
            <a:pPr lvl="1"/>
            <a:r>
              <a:rPr lang="en-US" dirty="0">
                <a:sym typeface="Wingdings" pitchFamily="2" charset="2"/>
              </a:rPr>
              <a:t>Note: bots have super-human vocabularies</a:t>
            </a:r>
          </a:p>
          <a:p>
            <a:pPr lvl="2"/>
            <a:r>
              <a:rPr lang="en-US" dirty="0">
                <a:sym typeface="Wingdings" pitchFamily="2" charset="2"/>
              </a:rPr>
              <a:t>Because they have been trained on more data</a:t>
            </a:r>
          </a:p>
          <a:p>
            <a:pPr lvl="3"/>
            <a:r>
              <a:rPr lang="en-US" dirty="0">
                <a:sym typeface="Wingdings" pitchFamily="2" charset="2"/>
              </a:rPr>
              <a:t>than people could read in a lifetime</a:t>
            </a:r>
          </a:p>
          <a:p>
            <a:pPr lvl="2"/>
            <a:r>
              <a:rPr lang="en-US" dirty="0">
                <a:sym typeface="Wingdings" pitchFamily="2" charset="2"/>
              </a:rPr>
              <a:t>Training: </a:t>
            </a:r>
            <a:r>
              <a:rPr lang="en-US" dirty="0"/>
              <a:t>Psychological Reality (?)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95450-C189-D03A-AA8F-B1C867A3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EC3E-5BC7-B635-6394-26BA9CBA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0EE6-EAF6-80A9-D5AE-D86D80D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DE083-BCA2-296D-3F9B-D3D8FB3D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028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F6545-65B4-0894-891C-8D96B0D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9DBA-E69F-1D48-98FC-9658F6159068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B0189-DA40-BD5E-7E20-E4D7ED15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12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1948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D97A3F-56FB-494C-B567-DBF23B089D6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8325" y="247650"/>
            <a:ext cx="8515350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80B42655-014F-8B6F-82FD-823899E42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1" b="56416"/>
          <a:stretch>
            <a:fillRect/>
          </a:stretch>
        </p:blipFill>
        <p:spPr>
          <a:xfrm>
            <a:off x="160261" y="1972920"/>
            <a:ext cx="4314083" cy="271505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45A430-A318-2A88-6FEF-46D890ED4EAA}"/>
              </a:ext>
            </a:extLst>
          </p:cNvPr>
          <p:cNvSpPr/>
          <p:nvPr/>
        </p:nvSpPr>
        <p:spPr>
          <a:xfrm>
            <a:off x="3824157" y="5135090"/>
            <a:ext cx="921802" cy="43159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09189-D0FD-D256-5A70-8068456AC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473" y="1786147"/>
            <a:ext cx="2857500" cy="285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CE73D-EC4A-096E-32DC-3B9450722DFC}"/>
              </a:ext>
            </a:extLst>
          </p:cNvPr>
          <p:cNvSpPr txBox="1"/>
          <p:nvPr/>
        </p:nvSpPr>
        <p:spPr>
          <a:xfrm>
            <a:off x="8916515" y="4433725"/>
            <a:ext cx="3211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>
                <a:hlinkClick r:id="rId6"/>
              </a:rPr>
              <a:t>http://www.lrec-conf.org/lrec2004/doc/jelinek.pdf</a:t>
            </a:r>
            <a:r>
              <a:rPr lang="en-US" sz="1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9/15/17</a:t>
            </a:r>
          </a:p>
        </p:txBody>
      </p:sp>
      <p:sp>
        <p:nvSpPr>
          <p:cNvPr id="119810" name="Rectangle 2"/>
          <p:cNvSpPr>
            <a:spLocks noGrp="1"/>
          </p:cNvSpPr>
          <p:nvPr>
            <p:ph type="title"/>
          </p:nvPr>
        </p:nvSpPr>
        <p:spPr>
          <a:xfrm>
            <a:off x="588784" y="265430"/>
            <a:ext cx="11325179" cy="78494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“</a:t>
            </a:r>
            <a:r>
              <a:rPr lang="en-US" sz="4000" i="1" dirty="0"/>
              <a:t>It never pays to think until you’ve run out of data</a:t>
            </a:r>
            <a:r>
              <a:rPr lang="en-US" sz="4000" dirty="0"/>
              <a:t>” – Eric Brill</a:t>
            </a:r>
          </a:p>
        </p:txBody>
      </p:sp>
      <p:pic>
        <p:nvPicPr>
          <p:cNvPr id="119811" name="Picture 3" descr="Figure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1447801"/>
            <a:ext cx="6324600" cy="5059363"/>
          </a:xfrm>
          <a:noFill/>
          <a:ln/>
        </p:spPr>
      </p:pic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437128" y="71735"/>
            <a:ext cx="53436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itchFamily="18" charset="0"/>
              </a:rPr>
              <a:t>Banko &amp; Brill:  Mitigating the Paucity-of-Data Problem (HLT 2001)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2971800" y="5257800"/>
            <a:ext cx="6172200" cy="1264980"/>
          </a:xfrm>
          <a:prstGeom prst="cloudCallout">
            <a:avLst>
              <a:gd name="adj1" fmla="val -1259"/>
              <a:gd name="adj2" fmla="val -153245"/>
            </a:avLst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Fire everybody and 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spend the money on data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8044319" y="3297499"/>
            <a:ext cx="2695706" cy="830997"/>
          </a:xfrm>
          <a:prstGeom prst="wedgeRectCallout">
            <a:avLst>
              <a:gd name="adj1" fmla="val -62211"/>
              <a:gd name="adj2" fmla="val -4774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There is no data like more data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1752600" y="2438400"/>
            <a:ext cx="2362200" cy="831850"/>
          </a:xfrm>
          <a:prstGeom prst="wedgeRectCallout">
            <a:avLst>
              <a:gd name="adj1" fmla="val 54435"/>
              <a:gd name="adj2" fmla="val 893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No consistently</a:t>
            </a:r>
          </a:p>
          <a:p>
            <a:pPr algn="ctr"/>
            <a:r>
              <a:rPr lang="en-US" sz="2400"/>
              <a:t>best learner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 rot="16200000">
            <a:off x="9453563" y="4735512"/>
            <a:ext cx="3505200" cy="466725"/>
          </a:xfrm>
          <a:prstGeom prst="wedgeRectCallout">
            <a:avLst>
              <a:gd name="adj1" fmla="val -24005"/>
              <a:gd name="adj2" fmla="val -406604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Quoted out of context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4263025" y="1492251"/>
            <a:ext cx="6477000" cy="831850"/>
          </a:xfrm>
          <a:prstGeom prst="wedgeRectCallout">
            <a:avLst>
              <a:gd name="adj1" fmla="val -12255"/>
              <a:gd name="adj2" fmla="val 9503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Moore’s Law Constant:</a:t>
            </a:r>
          </a:p>
          <a:p>
            <a:pPr algn="ctr"/>
            <a:r>
              <a:rPr lang="en-US" sz="2400"/>
              <a:t>Data Collection Rates </a:t>
            </a:r>
            <a:r>
              <a:rPr lang="en-US" sz="2400">
                <a:sym typeface="Wingdings" pitchFamily="2" charset="2"/>
              </a:rPr>
              <a:t> Improvement Rates 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BFE4D-A1F8-5398-07A3-3B786D2A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8" y="4402378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0753C415-ED0F-4416-610F-64DDB009D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116"/>
            <a:ext cx="5181600" cy="3738355"/>
          </a:xfrm>
        </p:spPr>
      </p:pic>
      <p:pic>
        <p:nvPicPr>
          <p:cNvPr id="8" name="Content Placeholder 7" descr="A graph of a graph of a fraction of empirical papers&#10;&#10;AI-generated content may be incorrect.">
            <a:extLst>
              <a:ext uri="{FF2B5EF4-FFF2-40B4-BE49-F238E27FC236}">
                <a16:creationId xmlns:a16="http://schemas.microsoft.com/office/drawing/2014/main" id="{80F6344C-262D-E5F7-6FB1-6D586A3E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5870"/>
            <a:ext cx="5181600" cy="4230847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8C621B-938F-4F1C-1D8B-CE0CD16D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692" y="0"/>
            <a:ext cx="1934308" cy="19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C78DA6-FEE7-8492-883D-BA2973C7D009}"/>
              </a:ext>
            </a:extLst>
          </p:cNvPr>
          <p:cNvCxnSpPr>
            <a:cxnSpLocks/>
          </p:cNvCxnSpPr>
          <p:nvPr/>
        </p:nvCxnSpPr>
        <p:spPr>
          <a:xfrm flipV="1">
            <a:off x="9167446" y="2426677"/>
            <a:ext cx="762000" cy="25556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1CE91C0-F127-1ADD-BEB9-D69993E0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6AC7B-4167-164F-B120-F12AEA5907CE}" type="datetime1">
              <a:rPr lang="en-US" smtClean="0"/>
              <a:t>7/20/25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084585F-A661-E540-DC7A-069EC036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0F76B0-3813-F684-19B8-9EDB9429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F3B6-9547-89C8-68F4-5CF6D5CFD048}"/>
              </a:ext>
            </a:extLst>
          </p:cNvPr>
          <p:cNvSpPr txBox="1">
            <a:spLocks/>
          </p:cNvSpPr>
          <p:nvPr/>
        </p:nvSpPr>
        <p:spPr>
          <a:xfrm>
            <a:off x="938213" y="2273397"/>
            <a:ext cx="5157787" cy="3684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Revival of rationalism (?)</a:t>
            </a:r>
          </a:p>
          <a:p>
            <a:pPr lvl="1"/>
            <a:r>
              <a:rPr lang="en-US" dirty="0"/>
              <a:t>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67ED-4BE3-BD3C-F051-D870AFF9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70"/>
            <a:ext cx="6816969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Pendulum Swung Too Far</a:t>
            </a:r>
            <a:br>
              <a:rPr lang="en-US" sz="3100" dirty="0"/>
            </a:br>
            <a:r>
              <a:rPr lang="en-US" sz="3100" dirty="0"/>
              <a:t>Church, K. 2011. A Pendulum Swung Too Far. </a:t>
            </a:r>
            <a:r>
              <a:rPr lang="en-US" sz="3100" i="1" dirty="0"/>
              <a:t>Linguistic Issues in Language Technology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C38E7-CB1C-8FDB-B27B-183D3EA624CE}"/>
              </a:ext>
            </a:extLst>
          </p:cNvPr>
          <p:cNvSpPr/>
          <p:nvPr/>
        </p:nvSpPr>
        <p:spPr>
          <a:xfrm>
            <a:off x="419110" y="6190031"/>
            <a:ext cx="3916484" cy="507665"/>
          </a:xfrm>
          <a:prstGeom prst="wedgeRoundRectCallout">
            <a:avLst>
              <a:gd name="adj1" fmla="val -22947"/>
              <a:gd name="adj2" fmla="val -77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Students rebel every twenty years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76FAE09-B248-3608-8FB8-FDD03140656B}"/>
              </a:ext>
            </a:extLst>
          </p:cNvPr>
          <p:cNvSpPr/>
          <p:nvPr/>
        </p:nvSpPr>
        <p:spPr>
          <a:xfrm>
            <a:off x="4899498" y="6152530"/>
            <a:ext cx="4075004" cy="545166"/>
          </a:xfrm>
          <a:prstGeom prst="wedgeRoundRectCallout">
            <a:avLst>
              <a:gd name="adj1" fmla="val -60935"/>
              <a:gd name="adj2" fmla="val 8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Grandparents &amp; Grandchildren</a:t>
            </a:r>
          </a:p>
        </p:txBody>
      </p:sp>
    </p:spTree>
    <p:extLst>
      <p:ext uri="{BB962C8B-B14F-4D97-AF65-F5344CB8AC3E}">
        <p14:creationId xmlns:p14="http://schemas.microsoft.com/office/powerpoint/2010/main" val="16360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46FE6-B0E6-CEE0-2B52-D21D5D8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 in 1950s</a:t>
            </a:r>
            <a:br>
              <a:rPr lang="en-US" dirty="0"/>
            </a:br>
            <a:r>
              <a:rPr lang="en-US" sz="3600" dirty="0"/>
              <a:t>at Harvard (and later MIT &amp; Brown)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DF436-CD4F-03C9-3C40-B9FCF7808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49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George Miller (</a:t>
            </a:r>
            <a:r>
              <a:rPr lang="en-US" dirty="0" err="1"/>
              <a:t>CogSci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Noam Chomsky (Linguistics)</a:t>
            </a:r>
          </a:p>
          <a:p>
            <a:pPr lvl="1"/>
            <a:r>
              <a:rPr lang="en-US" dirty="0"/>
              <a:t>Marvin Minsky (AI)</a:t>
            </a:r>
          </a:p>
          <a:p>
            <a:r>
              <a:rPr lang="en-US" dirty="0" err="1"/>
              <a:t>CogSci</a:t>
            </a:r>
            <a:r>
              <a:rPr lang="en-US" dirty="0"/>
              <a:t>: Reaction to</a:t>
            </a:r>
          </a:p>
          <a:p>
            <a:pPr lvl="1"/>
            <a:r>
              <a:rPr lang="en-US" dirty="0"/>
              <a:t>Information Theory (Bell Labs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MIT)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BF Skinner</a:t>
            </a:r>
          </a:p>
          <a:p>
            <a:pPr lvl="2"/>
            <a:r>
              <a:rPr lang="en-US" dirty="0"/>
              <a:t>My father (Russell Church)</a:t>
            </a:r>
          </a:p>
          <a:p>
            <a:pPr lvl="3"/>
            <a:r>
              <a:rPr lang="en-US" dirty="0"/>
              <a:t>Q: Have I been in a Skinner box?</a:t>
            </a:r>
          </a:p>
          <a:p>
            <a:pPr lvl="3"/>
            <a:r>
              <a:rPr lang="en-US" dirty="0"/>
              <a:t>A: Yes</a:t>
            </a:r>
          </a:p>
          <a:p>
            <a:pPr lvl="1"/>
            <a:r>
              <a:rPr lang="en-US" dirty="0"/>
              <a:t>Empiricism</a:t>
            </a:r>
          </a:p>
          <a:p>
            <a:pPr lvl="2"/>
            <a:r>
              <a:rPr lang="en-US" dirty="0"/>
              <a:t>Zipf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82A63B-AA2F-C811-364A-79721E3F4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112" y="1313973"/>
            <a:ext cx="4314975" cy="43513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EF0FD-4162-2ED7-4456-8B6B3A11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79147-3BCA-CD06-42B5-55F95E19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EE07-C497-1F10-B7CF-4D1A939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76359-6B5F-FB29-CC95-782EB18A20E7}"/>
              </a:ext>
            </a:extLst>
          </p:cNvPr>
          <p:cNvSpPr txBox="1"/>
          <p:nvPr/>
        </p:nvSpPr>
        <p:spPr>
          <a:xfrm>
            <a:off x="4976445" y="5525353"/>
            <a:ext cx="721555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Original: </a:t>
            </a:r>
            <a:r>
              <a:rPr lang="en-US" sz="1600" dirty="0" err="1"/>
              <a:t>AndreasJS</a:t>
            </a:r>
            <a:r>
              <a:rPr lang="en-US" sz="1600" dirty="0"/>
              <a:t> Vector: </a:t>
            </a:r>
            <a:r>
              <a:rPr lang="en-US" sz="1600" dirty="0" err="1"/>
              <a:t>Pixelsquid</a:t>
            </a:r>
            <a:r>
              <a:rPr lang="en-US" sz="1600" dirty="0"/>
              <a:t> - This file was derived from: Skinner box scheme 01.png:  by </a:t>
            </a:r>
            <a:r>
              <a:rPr lang="en-US" sz="1600" dirty="0" err="1"/>
              <a:t>AndreasJS</a:t>
            </a:r>
            <a:r>
              <a:rPr lang="en-US" sz="1600" dirty="0"/>
              <a:t>, CC BY-SA 3.0, </a:t>
            </a:r>
            <a:r>
              <a:rPr lang="en-US" sz="1600" dirty="0">
                <a:hlinkClick r:id="rId4"/>
              </a:rPr>
              <a:t>https://commons.wikimedia.org/w/index.php?curid=99322433</a:t>
            </a:r>
            <a:r>
              <a:rPr lang="en-US" sz="1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F197B-35F8-21AB-DBAE-202CFBA11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028" y="5092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7E20D9-559F-FF53-A1A9-1A81897A9AEF}"/>
              </a:ext>
            </a:extLst>
          </p:cNvPr>
          <p:cNvSpPr/>
          <p:nvPr/>
        </p:nvSpPr>
        <p:spPr>
          <a:xfrm>
            <a:off x="3089982" y="1485731"/>
            <a:ext cx="1479225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BBC6-C380-1C63-71EC-3FC2949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98055-B281-ACC5-4CA2-EB18B94B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5FE33-9199-5D71-131D-93C5EFDE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A96-EE46-8809-029B-B341820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pic>
        <p:nvPicPr>
          <p:cNvPr id="9" name="Content Placeholder 8" descr="A person smiling in front of a book&#10;&#10;AI-generated content may be incorrect.">
            <a:extLst>
              <a:ext uri="{FF2B5EF4-FFF2-40B4-BE49-F238E27FC236}">
                <a16:creationId xmlns:a16="http://schemas.microsoft.com/office/drawing/2014/main" id="{1F35AFDB-4506-FC27-9A1F-322B24599B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9970" y="136525"/>
            <a:ext cx="11324492" cy="6158385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5188C5-C1F8-0D98-8D50-D57075031BF5}"/>
              </a:ext>
            </a:extLst>
          </p:cNvPr>
          <p:cNvSpPr/>
          <p:nvPr/>
        </p:nvSpPr>
        <p:spPr>
          <a:xfrm>
            <a:off x="10257136" y="4542439"/>
            <a:ext cx="641641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A6843-6CCA-850E-C399-404A8D5E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2F9-2619-F893-4A67-3D11405A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7E0B-6CAD-ACEA-0A7F-177A1A5E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3559-C5CC-3F7D-6C84-9E61A0532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FCF1A-3D99-98F8-70C3-10C9BFA3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470E-780D-B304-34DC-2EEF9995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31520-CFAF-73E9-1A0D-4D9A7C65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190" y="5092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4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Background Reading for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From PMI to Bots (optional)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81C77-CB9C-CD12-A1FE-D6AE7528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599A-F4C8-B6D8-61A2-B8CA7ABE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11C4334D-4954-E779-F1BE-1FB4A492C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3098350"/>
            <a:ext cx="4824046" cy="3258000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548151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4EE62-3209-35FD-0018-572F36BA1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726" y="40600"/>
            <a:ext cx="1650273" cy="1650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0D02F-DDE0-81AB-B55B-13D01306E9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25" y="0"/>
            <a:ext cx="1508348" cy="1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6EECC-1BBE-AB87-AC3B-BD94A399B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492" y="50920"/>
            <a:ext cx="1953972" cy="19539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1132-25AB-E2EA-C9D2-29BB76E6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3005-19CA-DE79-27BC-50EEA6B4DB4B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ABF66A9E-06F4-CFD5-4202-DF06F6841922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FCA9-EC9F-7341-8F1B-A42D8692F37E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0788DECF-BC2D-CBD1-2946-5B3D1BC0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CF2E2C-A2ED-C96D-0D67-5FFDBADB3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37D43-6DDF-A284-859C-3BE21D080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E1E6E-8395-E3AF-43B6-2E155170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3E03-0B26-2B80-A69E-3426BAAD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8EFF3E-0AA8-416B-5E25-B125254003B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3C140-A63E-7850-32BC-C48F39EE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750" y="0"/>
            <a:ext cx="1665249" cy="16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6858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Robert Mercer</a:t>
            </a:r>
            <a:br>
              <a:rPr lang="en-US" sz="3600" dirty="0"/>
            </a:br>
            <a:r>
              <a:rPr lang="en-US" sz="3600" dirty="0"/>
              <a:t>ACL Lifetime Achievement</a:t>
            </a:r>
            <a:endParaRPr lang="en-US" sz="24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l="44107" t="6657" r="15893" b="38419"/>
          <a:stretch>
            <a:fillRect/>
          </a:stretch>
        </p:blipFill>
        <p:spPr bwMode="auto">
          <a:xfrm>
            <a:off x="1524003" y="1676400"/>
            <a:ext cx="1034472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2516" y="4264060"/>
            <a:ext cx="4993065" cy="590745"/>
          </a:xfrm>
          <a:prstGeom prst="round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D6F96F-6FC6-0395-4220-A2854B1A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167" y="44944"/>
            <a:ext cx="3370440" cy="3150996"/>
          </a:xfrm>
          <a:prstGeom prst="rect">
            <a:avLst/>
          </a:prstGeom>
        </p:spPr>
      </p:pic>
      <p:pic>
        <p:nvPicPr>
          <p:cNvPr id="8" name="Picture 7" descr="A person in a suit and tie&#10;&#10;AI-generated content may be incorrect.">
            <a:extLst>
              <a:ext uri="{FF2B5EF4-FFF2-40B4-BE49-F238E27FC236}">
                <a16:creationId xmlns:a16="http://schemas.microsoft.com/office/drawing/2014/main" id="{13324133-B3B1-7BBA-0609-EBBBFE740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460" y="3323064"/>
            <a:ext cx="4577147" cy="4122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8FD419-38D8-CA4F-FB68-0F1D47907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198" y="4950647"/>
            <a:ext cx="1862409" cy="1862409"/>
          </a:xfrm>
          <a:prstGeom prst="rect">
            <a:avLst/>
          </a:prstGeom>
        </p:spPr>
      </p:pic>
      <p:pic>
        <p:nvPicPr>
          <p:cNvPr id="11" name="Picture 10" descr="A close-up of a business card&#10;&#10;AI-generated content may be incorrect.">
            <a:extLst>
              <a:ext uri="{FF2B5EF4-FFF2-40B4-BE49-F238E27FC236}">
                <a16:creationId xmlns:a16="http://schemas.microsoft.com/office/drawing/2014/main" id="{67413740-716F-5AE6-B8EF-681EF3356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077"/>
            <a:ext cx="7257214" cy="289521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139BF-1E41-026E-F337-9385F1A331B2}"/>
              </a:ext>
            </a:extLst>
          </p:cNvPr>
          <p:cNvSpPr txBox="1"/>
          <p:nvPr/>
        </p:nvSpPr>
        <p:spPr>
          <a:xfrm>
            <a:off x="156117" y="1398999"/>
            <a:ext cx="6030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7"/>
              </a:rPr>
              <a:t>https://aclanthology.org/J93-1001.pdf</a:t>
            </a:r>
            <a:r>
              <a:rPr lang="en-US" sz="2800" dirty="0"/>
              <a:t> </a:t>
            </a:r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BC8C7534-BC25-1B09-B981-27F22669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204" y="48232"/>
            <a:ext cx="1366768" cy="136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F3F60-D683-21F7-E581-B48B06F5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EBCB0-F5F1-9F9B-0542-4CEEF9F1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79643-5DC6-7F67-DCB9-3E72CDC7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close-up of a letter&#10;&#10;AI-generated content may be incorrect.">
            <a:extLst>
              <a:ext uri="{FF2B5EF4-FFF2-40B4-BE49-F238E27FC236}">
                <a16:creationId xmlns:a16="http://schemas.microsoft.com/office/drawing/2014/main" id="{1DA352FB-DE8E-F235-64FB-B5D1E129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" y="-49697"/>
            <a:ext cx="10190330" cy="6907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D48267-0B15-8EA1-5995-D99C33A9FFFC}"/>
              </a:ext>
            </a:extLst>
          </p:cNvPr>
          <p:cNvSpPr txBox="1"/>
          <p:nvPr/>
        </p:nvSpPr>
        <p:spPr>
          <a:xfrm>
            <a:off x="8351148" y="2289717"/>
            <a:ext cx="4044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https://aclanthology.org/J14-3009.pdf</a:t>
            </a:r>
            <a:r>
              <a:rPr lang="en-US" dirty="0"/>
              <a:t> </a:t>
            </a:r>
          </a:p>
        </p:txBody>
      </p:sp>
      <p:pic>
        <p:nvPicPr>
          <p:cNvPr id="75777" name="Picture 1">
            <a:extLst>
              <a:ext uri="{FF2B5EF4-FFF2-40B4-BE49-F238E27FC236}">
                <a16:creationId xmlns:a16="http://schemas.microsoft.com/office/drawing/2014/main" id="{34E5107F-7613-5D7C-1815-DB4C78A89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203" y="98131"/>
            <a:ext cx="2093456" cy="209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6EB1595-15AE-959B-36C2-DBDE6AE55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AF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32F230-5053-0E66-ABA7-04BC5F4CA2C6}"/>
              </a:ext>
            </a:extLst>
          </p:cNvPr>
          <p:cNvSpPr/>
          <p:nvPr/>
        </p:nvSpPr>
        <p:spPr>
          <a:xfrm>
            <a:off x="5698517" y="5320448"/>
            <a:ext cx="1661287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EC5ADF-82A2-4C76-DE11-A94ABE4EDD32}"/>
              </a:ext>
            </a:extLst>
          </p:cNvPr>
          <p:cNvSpPr/>
          <p:nvPr/>
        </p:nvSpPr>
        <p:spPr>
          <a:xfrm>
            <a:off x="5810773" y="5911590"/>
            <a:ext cx="1210035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BAF4025-F668-0FFF-73CB-81E577D14EB0}"/>
              </a:ext>
            </a:extLst>
          </p:cNvPr>
          <p:cNvSpPr/>
          <p:nvPr/>
        </p:nvSpPr>
        <p:spPr>
          <a:xfrm>
            <a:off x="7619082" y="3214148"/>
            <a:ext cx="1068635" cy="545166"/>
          </a:xfrm>
          <a:prstGeom prst="wedgeRoundRectCallout">
            <a:avLst>
              <a:gd name="adj1" fmla="val 60528"/>
              <a:gd name="adj2" fmla="val 1151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2014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B5A252DD-3E8B-4AEE-1B8E-084CAE7A6093}"/>
              </a:ext>
            </a:extLst>
          </p:cNvPr>
          <p:cNvSpPr/>
          <p:nvPr/>
        </p:nvSpPr>
        <p:spPr>
          <a:xfrm>
            <a:off x="7619082" y="3214147"/>
            <a:ext cx="1068635" cy="545166"/>
          </a:xfrm>
          <a:prstGeom prst="wedgeRoundRectCallout">
            <a:avLst>
              <a:gd name="adj1" fmla="val 253367"/>
              <a:gd name="adj2" fmla="val -15896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2014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81A672-C1B9-8AAA-3FEF-F98F9C5B54C8}"/>
              </a:ext>
            </a:extLst>
          </p:cNvPr>
          <p:cNvSpPr/>
          <p:nvPr/>
        </p:nvSpPr>
        <p:spPr>
          <a:xfrm>
            <a:off x="752580" y="2756410"/>
            <a:ext cx="2369761" cy="78967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7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2B32F9-9CF5-4838-9DCC-7F22526C3CF0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30724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dirty="0"/>
              <a:t>Workshop in Memory of “Chuck” Fillmore</a:t>
            </a:r>
            <a:br>
              <a:rPr lang="en-US" sz="3200" dirty="0"/>
            </a:br>
            <a:r>
              <a:rPr lang="en-US" sz="3200" dirty="0"/>
              <a:t>Migration from the cold: Minnesota </a:t>
            </a:r>
            <a:r>
              <a:rPr lang="en-US" sz="3200" dirty="0">
                <a:sym typeface="Wingdings" pitchFamily="2" charset="2"/>
              </a:rPr>
              <a:t> Berkeley</a:t>
            </a:r>
            <a:endParaRPr lang="en-US" sz="3200" dirty="0"/>
          </a:p>
        </p:txBody>
      </p:sp>
      <p:pic>
        <p:nvPicPr>
          <p:cNvPr id="8" name="FillmoresMove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5600" y="1295400"/>
            <a:ext cx="6553200" cy="491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3BE114-9121-4F71-629E-1C03FD2A47C7}"/>
              </a:ext>
            </a:extLst>
          </p:cNvPr>
          <p:cNvSpPr txBox="1"/>
          <p:nvPr/>
        </p:nvSpPr>
        <p:spPr>
          <a:xfrm>
            <a:off x="1647035" y="6330434"/>
            <a:ext cx="9753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https://www.aclweb.org/adminwiki/index.php/ACL_Lifetime_Achievement_Award_Recipients</a:t>
            </a:r>
            <a:r>
              <a:rPr lang="en-US" dirty="0"/>
              <a:t> </a:t>
            </a:r>
          </a:p>
        </p:txBody>
      </p:sp>
      <p:pic>
        <p:nvPicPr>
          <p:cNvPr id="77826" name="Picture 2">
            <a:extLst>
              <a:ext uri="{FF2B5EF4-FFF2-40B4-BE49-F238E27FC236}">
                <a16:creationId xmlns:a16="http://schemas.microsoft.com/office/drawing/2014/main" id="{132D4A53-59C1-5163-A4B1-3057FE34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138" y="4712206"/>
            <a:ext cx="1521398" cy="152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4369FE-B1F6-4596-A7BF-340177E23353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2772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“Minnesota Nice”</a:t>
            </a:r>
            <a:br>
              <a:rPr lang="en-US" sz="4000"/>
            </a:br>
            <a:r>
              <a:rPr lang="en-US" sz="2800"/>
              <a:t>(Stereotypes aren’t nice, but…)</a:t>
            </a:r>
          </a:p>
        </p:txBody>
      </p:sp>
      <p:pic>
        <p:nvPicPr>
          <p:cNvPr id="32773" name="Picture 5" descr="Picture 17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252538"/>
            <a:ext cx="9144000" cy="568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6D5E2-F47A-4302-A833-CA169F00DEFF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4820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“Minnesota Nice” Version</a:t>
            </a:r>
          </a:p>
        </p:txBody>
      </p:sp>
      <p:sp>
        <p:nvSpPr>
          <p:cNvPr id="34821" name="Rectang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Of the story of Chuck’s migration from Minnesota to Berkeley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1FFB70-7DE1-49D0-88AE-E14996B51883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6868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pPr marL="342900" indent="-342900"/>
            <a:r>
              <a:rPr lang="en-US" sz="2800">
                <a:solidFill>
                  <a:srgbClr val="000000"/>
                </a:solidFill>
              </a:rPr>
              <a:t>Self-deprecating humor (but don’t you believe it)</a:t>
            </a:r>
          </a:p>
        </p:txBody>
      </p:sp>
      <p:pic>
        <p:nvPicPr>
          <p:cNvPr id="3" name="case4caseV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9400" y="1089991"/>
            <a:ext cx="6553200" cy="491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ACEA6E-D606-481E-BD0A-28CCEF755663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891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The Significance of </a:t>
            </a:r>
            <a:r>
              <a:rPr lang="en-US" sz="4000" i="1"/>
              <a:t>Case for Case</a:t>
            </a:r>
            <a:r>
              <a:rPr lang="en-US" sz="4000"/>
              <a:t>: C4C</a:t>
            </a:r>
          </a:p>
        </p:txBody>
      </p:sp>
      <p:sp>
        <p:nvSpPr>
          <p:cNvPr id="31746" name="Rectang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many of us in my generation, </a:t>
            </a:r>
          </a:p>
          <a:p>
            <a:pPr lvl="1"/>
            <a:r>
              <a:rPr lang="en-US"/>
              <a:t>C4C was the introduction to a world </a:t>
            </a:r>
          </a:p>
          <a:p>
            <a:pPr lvl="1"/>
            <a:r>
              <a:rPr lang="en-US"/>
              <a:t>beyond Rationalism and Chomsky</a:t>
            </a:r>
          </a:p>
          <a:p>
            <a:r>
              <a:rPr lang="en-US"/>
              <a:t>This was especially the case for me, </a:t>
            </a:r>
          </a:p>
          <a:p>
            <a:pPr lvl="1"/>
            <a:r>
              <a:rPr lang="en-US"/>
              <a:t>since I was studying at MIT, </a:t>
            </a:r>
          </a:p>
          <a:p>
            <a:pPr lvl="1"/>
            <a:r>
              <a:rPr lang="en-US"/>
              <a:t>where we learned many things</a:t>
            </a:r>
          </a:p>
          <a:p>
            <a:pPr lvl="1"/>
            <a:r>
              <a:rPr lang="en-US"/>
              <a:t>(but not Empiricism).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161664-3B1B-4CCA-9662-D9937997155C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09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/>
              <a:t>Case for Case</a:t>
            </a:r>
            <a:r>
              <a:rPr lang="en-US"/>
              <a:t> (C4C): Practical Apps</a:t>
            </a:r>
          </a:p>
        </p:txBody>
      </p:sp>
      <p:sp>
        <p:nvSpPr>
          <p:cNvPr id="4096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Information Extraction (MUC)</a:t>
            </a:r>
          </a:p>
          <a:p>
            <a:pPr eaLnBrk="1" hangingPunct="1"/>
            <a:r>
              <a:rPr lang="en-US"/>
              <a:t>Semantic Role Labeling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Key Question: Who did what to whom?</a:t>
            </a:r>
          </a:p>
          <a:p>
            <a:pPr lvl="1" eaLnBrk="1" hangingPunct="1"/>
            <a:r>
              <a:rPr lang="en-US"/>
              <a:t>Not: What is the NP and the VP of 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17E031E-BB47-F878-5869-0B909F55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3"/>
          <a:stretch>
            <a:fillRect/>
          </a:stretch>
        </p:blipFill>
        <p:spPr>
          <a:xfrm>
            <a:off x="47897" y="82730"/>
            <a:ext cx="4133665" cy="992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4C7CC-20C8-8C9C-3C8F-6888C6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77" y="715464"/>
            <a:ext cx="6762795" cy="1325563"/>
          </a:xfrm>
          <a:ln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Chapter 6: </a:t>
            </a:r>
            <a:br>
              <a:rPr lang="en-US" sz="3600" dirty="0"/>
            </a:br>
            <a:r>
              <a:rPr lang="en-US" sz="3600" dirty="0"/>
              <a:t>Vector Semantics and Embeddings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05909-9A49-21CC-1635-0D0A1117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4B7A-05F0-9158-D06C-DD3AEC7533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6.1: Lexical Semantics</a:t>
            </a:r>
          </a:p>
          <a:p>
            <a:r>
              <a:rPr lang="en-US" dirty="0"/>
              <a:t>6.2: Vector Semantics</a:t>
            </a:r>
          </a:p>
          <a:p>
            <a:r>
              <a:rPr lang="en-US" dirty="0"/>
              <a:t>6.3: Words and Vectors</a:t>
            </a:r>
          </a:p>
          <a:p>
            <a:r>
              <a:rPr lang="en-US" dirty="0"/>
              <a:t>6.4: Cosines (Similarity)</a:t>
            </a:r>
          </a:p>
          <a:p>
            <a:r>
              <a:rPr lang="en-US" dirty="0"/>
              <a:t>6.5: Term Weighting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6.6: Pointwise Mutual Information (PMI)</a:t>
            </a:r>
          </a:p>
          <a:p>
            <a:r>
              <a:rPr lang="en-US" dirty="0"/>
              <a:t>6.7: Apps of TF-IDF &amp; PMI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70BBF-B084-AA27-573E-6670713A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985E0-B7CB-1F58-908F-DBFE8ACDC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6.8: Word2Vec</a:t>
            </a:r>
          </a:p>
          <a:p>
            <a:r>
              <a:rPr lang="en-US" dirty="0"/>
              <a:t>6.9: Visualizing Embeddings</a:t>
            </a:r>
          </a:p>
          <a:p>
            <a:r>
              <a:rPr lang="en-US" dirty="0"/>
              <a:t>6.10: Semantic Properties of Embeddings</a:t>
            </a:r>
          </a:p>
          <a:p>
            <a:r>
              <a:rPr lang="en-US" dirty="0"/>
              <a:t>6.11: Bias and Embeddings</a:t>
            </a:r>
          </a:p>
          <a:p>
            <a:r>
              <a:rPr lang="en-US" dirty="0"/>
              <a:t>6.12: Evaluating Vector Models</a:t>
            </a:r>
          </a:p>
          <a:p>
            <a:r>
              <a:rPr lang="en-US" dirty="0"/>
              <a:t>6.13: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80BA7-2FF8-53E8-BB7D-6479A145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B685F-C6C6-B596-CC03-8103C9D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0AF-B7D0-31B0-70C5-B40E5888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42EFBC-D102-424E-AE64-22F34A91F8D0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4301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Commercial Information Extraction</a:t>
            </a:r>
          </a:p>
        </p:txBody>
      </p:sp>
      <p:pic>
        <p:nvPicPr>
          <p:cNvPr id="43013" name="Picture 5" descr="Picture 25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417639"/>
            <a:ext cx="9144000" cy="459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56A653-D39B-4715-A05D-2E7950AE38BA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506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Do Read “Case for Case”</a:t>
            </a:r>
            <a:endParaRPr lang="en-US" sz="2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914401"/>
            <a:ext cx="82296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endParaRPr lang="en-US"/>
          </a:p>
          <a:p>
            <a:pPr eaLnBrk="1" hangingPunct="1"/>
            <a:r>
              <a:rPr lang="en-US"/>
              <a:t>Great arg but also </a:t>
            </a:r>
          </a:p>
          <a:p>
            <a:pPr lvl="1" eaLnBrk="1" hangingPunct="1"/>
            <a:r>
              <a:rPr lang="en-US"/>
              <a:t>Demonstrates strong command of </a:t>
            </a:r>
          </a:p>
          <a:p>
            <a:pPr lvl="2" eaLnBrk="1" hangingPunct="1"/>
            <a:r>
              <a:rPr lang="en-US"/>
              <a:t>Classic literature as well as</a:t>
            </a:r>
          </a:p>
          <a:p>
            <a:pPr lvl="2" eaLnBrk="1" hangingPunct="1"/>
            <a:r>
              <a:rPr lang="en-US"/>
              <a:t>Linguistic facts</a:t>
            </a:r>
          </a:p>
          <a:p>
            <a:pPr eaLnBrk="1" hangingPunct="1"/>
            <a:r>
              <a:rPr lang="en-US"/>
              <a:t>Our field:</a:t>
            </a:r>
          </a:p>
          <a:p>
            <a:pPr lvl="1" eaLnBrk="1" hangingPunct="1"/>
            <a:r>
              <a:rPr lang="en-US"/>
              <a:t>Too “silo”-ed</a:t>
            </a:r>
          </a:p>
          <a:p>
            <a:pPr lvl="1" eaLnBrk="1" hangingPunct="1"/>
            <a:r>
              <a:rPr lang="en-US"/>
              <a:t>Too few citations to</a:t>
            </a:r>
          </a:p>
          <a:p>
            <a:pPr lvl="2" eaLnBrk="1" hangingPunct="1"/>
            <a:r>
              <a:rPr lang="en-US"/>
              <a:t>Classic literature, other fields and other types of facts</a:t>
            </a:r>
          </a:p>
          <a:p>
            <a:pPr eaLnBrk="1" hangingPunct="1"/>
            <a:r>
              <a:rPr lang="en-US"/>
              <a:t>We could use more “Minnesota Nice”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318257-293A-4C59-AFD6-095761D74A4D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710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Historical Motivation: A Case for Case</a:t>
            </a:r>
            <a:br>
              <a:rPr lang="en-US" sz="4000"/>
            </a:br>
            <a:r>
              <a:rPr lang="en-US" sz="4000"/>
              <a:t>From Morphology </a:t>
            </a:r>
            <a:r>
              <a:rPr lang="en-US" sz="4000">
                <a:sym typeface="Wingdings" pitchFamily="2" charset="2"/>
              </a:rPr>
              <a:t> MUC</a:t>
            </a:r>
            <a:endParaRPr lang="en-US" sz="24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>
              <a:buFont typeface="Arial"/>
              <a:buChar char="•"/>
              <a:defRPr/>
            </a:pPr>
            <a:r>
              <a:rPr lang="en-US" sz="3600" dirty="0"/>
              <a:t>Context Free Grammar is attractive for</a:t>
            </a:r>
          </a:p>
          <a:p>
            <a:pPr lvl="1">
              <a:buFont typeface="Arial"/>
              <a:buChar char="–"/>
              <a:defRPr/>
            </a:pPr>
            <a:r>
              <a:rPr lang="en-US" dirty="0" err="1"/>
              <a:t>Langs</a:t>
            </a:r>
            <a:r>
              <a:rPr lang="en-US" dirty="0"/>
              <a:t> with more word order and less morphology (English)</a:t>
            </a:r>
          </a:p>
          <a:p>
            <a:pPr>
              <a:buFont typeface="Arial"/>
              <a:buChar char="•"/>
              <a:defRPr/>
            </a:pPr>
            <a:r>
              <a:rPr lang="en-US" sz="3600" dirty="0"/>
              <a:t>But Case Grammar is attractive for </a:t>
            </a:r>
          </a:p>
          <a:p>
            <a:pPr lvl="1">
              <a:buFont typeface="Arial"/>
              <a:buChar char="–"/>
              <a:defRPr/>
            </a:pPr>
            <a:r>
              <a:rPr lang="en-US" dirty="0" err="1"/>
              <a:t>Langs</a:t>
            </a:r>
            <a:r>
              <a:rPr lang="en-US" dirty="0"/>
              <a:t> with more morphology and less word order</a:t>
            </a:r>
          </a:p>
          <a:p>
            <a:pPr lvl="1">
              <a:buFont typeface="Arial"/>
              <a:buChar char="–"/>
              <a:defRPr/>
            </a:pPr>
            <a:r>
              <a:rPr lang="en-US" dirty="0"/>
              <a:t>Examples: Latin, Greek &amp; Japanese</a:t>
            </a:r>
          </a:p>
          <a:p>
            <a:pPr>
              <a:buFont typeface="Arial"/>
              <a:buChar char="•"/>
              <a:defRPr/>
            </a:pPr>
            <a:r>
              <a:rPr lang="en-US" sz="3568" dirty="0"/>
              <a:t>Latin (over-simplified):</a:t>
            </a:r>
          </a:p>
          <a:p>
            <a:pPr lvl="1">
              <a:buFont typeface="Arial"/>
              <a:buChar char="–"/>
              <a:defRPr/>
            </a:pPr>
            <a:r>
              <a:rPr lang="en-US" sz="2378" dirty="0"/>
              <a:t>Subject: Nominative case</a:t>
            </a:r>
          </a:p>
          <a:p>
            <a:pPr lvl="1">
              <a:buFont typeface="Arial"/>
              <a:buChar char="–"/>
              <a:defRPr/>
            </a:pPr>
            <a:r>
              <a:rPr lang="en-US" sz="2378" dirty="0"/>
              <a:t>Object: Accusative case</a:t>
            </a:r>
          </a:p>
          <a:p>
            <a:pPr lvl="1">
              <a:buFont typeface="Arial"/>
              <a:buChar char="–"/>
              <a:defRPr/>
            </a:pPr>
            <a:r>
              <a:rPr lang="en-US" sz="2378" dirty="0"/>
              <a:t>Indirect Object: Dative case</a:t>
            </a:r>
          </a:p>
          <a:p>
            <a:pPr lvl="1">
              <a:buFont typeface="Arial"/>
              <a:buChar char="–"/>
              <a:defRPr/>
            </a:pPr>
            <a:r>
              <a:rPr lang="en-US" sz="2378" dirty="0"/>
              <a:t>Other </a:t>
            </a:r>
            <a:r>
              <a:rPr lang="en-US" sz="2378" dirty="0" err="1"/>
              <a:t>args</a:t>
            </a:r>
            <a:r>
              <a:rPr lang="en-US" sz="2378" dirty="0"/>
              <a:t>: Ablative case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83CD9-35DC-4BF9-AE6F-35965979205A}" type="slidenum">
              <a:rPr lang="en-US"/>
              <a:pPr>
                <a:defRPr/>
              </a:pPr>
              <a:t>33</a:t>
            </a:fld>
            <a:endParaRPr lang="en-US"/>
          </a:p>
        </p:txBody>
      </p:sp>
      <p:pic>
        <p:nvPicPr>
          <p:cNvPr id="49156" name="Picture 6" descr="Picture 2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6388" y="0"/>
            <a:ext cx="6805612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icture 19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6388" y="5289550"/>
            <a:ext cx="68580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Content Placeholder 6" descr="Picture 18.png"/>
          <p:cNvPicPr>
            <a:picLocks noChangeAspect="1"/>
          </p:cNvPicPr>
          <p:nvPr/>
        </p:nvPicPr>
        <p:blipFill>
          <a:blip r:embed="rId5"/>
          <a:srcRect t="-2580" b="5954"/>
          <a:stretch>
            <a:fillRect/>
          </a:stretch>
        </p:blipFill>
        <p:spPr bwMode="auto">
          <a:xfrm>
            <a:off x="4600576" y="838200"/>
            <a:ext cx="6067425" cy="432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A6FE5-1F17-46EF-B2DD-C753FB4FBFF1}" type="slidenum">
              <a:rPr lang="en-US"/>
              <a:pPr>
                <a:defRPr/>
              </a:pPr>
              <a:t>34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276822" y="1659291"/>
          <a:ext cx="8153401" cy="5257800"/>
        </p:xfrm>
        <a:graphic>
          <a:graphicData uri="http://schemas.openxmlformats.org/drawingml/2006/table">
            <a:tbl>
              <a:tblPr/>
              <a:tblGrid>
                <a:gridCol w="1502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3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556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latin typeface="Arial"/>
                          <a:ea typeface="MS Mincho"/>
                        </a:rPr>
                        <a:t>VERB</a:t>
                      </a:r>
                      <a:endParaRPr lang="en-US" sz="4000" dirty="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b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latin typeface="Arial"/>
                          <a:ea typeface="MS Mincho"/>
                        </a:rPr>
                        <a:t>BUYER</a:t>
                      </a:r>
                      <a:endParaRPr lang="en-US" sz="4000" dirty="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>
                          <a:latin typeface="Arial"/>
                          <a:ea typeface="MS Mincho"/>
                        </a:rPr>
                        <a:t>GOODS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>
                          <a:latin typeface="Arial"/>
                          <a:ea typeface="MS Mincho"/>
                        </a:rPr>
                        <a:t>SELLER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>
                          <a:latin typeface="Arial"/>
                          <a:ea typeface="MS Mincho"/>
                        </a:rPr>
                        <a:t>MONEY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>
                          <a:latin typeface="Arial"/>
                          <a:ea typeface="MS Mincho"/>
                        </a:rPr>
                        <a:t>PLACE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ctr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518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>
                          <a:latin typeface="Arial"/>
                          <a:ea typeface="MS Mincho"/>
                        </a:rPr>
                        <a:t>buy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subject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object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from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for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at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518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>
                          <a:latin typeface="Arial"/>
                          <a:ea typeface="MS Mincho"/>
                        </a:rPr>
                        <a:t>sell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to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503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>
                          <a:latin typeface="Arial"/>
                          <a:ea typeface="MS Mincho"/>
                        </a:rPr>
                        <a:t>cost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indirect object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subject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object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at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049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>
                          <a:latin typeface="Arial"/>
                          <a:ea typeface="MS Mincho"/>
                        </a:rPr>
                        <a:t>spend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subject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on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object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Arial"/>
                          <a:ea typeface="MS Mincho"/>
                        </a:rPr>
                        <a:t>at</a:t>
                      </a:r>
                      <a:endParaRPr lang="en-US" sz="4000" dirty="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205" name="Rectangle 9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06" name="Rectangle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000"/>
              <a:t>C4C: Capturing Generalizations over Related Predicates &amp; Arguments</a:t>
            </a:r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3581400" y="3733800"/>
            <a:ext cx="2057400" cy="609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Oval 4"/>
          <p:cNvSpPr>
            <a:spLocks noChangeArrowheads="1"/>
          </p:cNvSpPr>
          <p:nvPr/>
        </p:nvSpPr>
        <p:spPr bwMode="auto">
          <a:xfrm>
            <a:off x="3581400" y="5029200"/>
            <a:ext cx="2057400" cy="1219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97420-3B8D-43FF-88ED-CBF79D67EBBC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5734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sz="3200">
                <a:solidFill>
                  <a:srgbClr val="000000"/>
                </a:solidFill>
              </a:rPr>
              <a:t>Case Grammar </a:t>
            </a:r>
            <a:r>
              <a:rPr lang="en-US" sz="3200">
                <a:solidFill>
                  <a:srgbClr val="000000"/>
                </a:solidFill>
                <a:sym typeface="Wingdings" pitchFamily="2" charset="2"/>
              </a:rPr>
              <a:t> Frames / Lexicography</a:t>
            </a:r>
            <a:br>
              <a:rPr lang="en-US" sz="3200">
                <a:solidFill>
                  <a:srgbClr val="000000"/>
                </a:solidFill>
                <a:sym typeface="Wingdings" pitchFamily="2" charset="2"/>
              </a:rPr>
            </a:br>
            <a:r>
              <a:rPr lang="en-US" sz="2000">
                <a:solidFill>
                  <a:srgbClr val="000000"/>
                </a:solidFill>
              </a:rPr>
              <a:t>Valency </a:t>
            </a:r>
            <a:r>
              <a:rPr lang="en-US" sz="200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sz="2000">
                <a:solidFill>
                  <a:srgbClr val="000000"/>
                </a:solidFill>
              </a:rPr>
              <a:t>Scripts (Roger Schank) </a:t>
            </a:r>
            <a:r>
              <a:rPr lang="en-US" sz="2000">
                <a:solidFill>
                  <a:srgbClr val="000000"/>
                </a:solidFill>
                <a:sym typeface="Wingdings" pitchFamily="2" charset="2"/>
              </a:rPr>
              <a:t>/</a:t>
            </a:r>
            <a:r>
              <a:rPr lang="en-US" sz="2000">
                <a:solidFill>
                  <a:srgbClr val="000000"/>
                </a:solidFill>
              </a:rPr>
              <a:t> Lexicography (Sue Atkins)</a:t>
            </a: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52600" y="1447801"/>
            <a:ext cx="89154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400"/>
              <a:t>Valency: Predicates have args (optional &amp; required)</a:t>
            </a:r>
          </a:p>
          <a:p>
            <a:pPr lvl="1" eaLnBrk="1" hangingPunct="1"/>
            <a:r>
              <a:rPr lang="en-US" sz="1800"/>
              <a:t>Example: “give” requires 3 arguments: </a:t>
            </a:r>
          </a:p>
          <a:p>
            <a:pPr lvl="2" eaLnBrk="1" hangingPunct="1"/>
            <a:r>
              <a:rPr lang="en-US" sz="1600"/>
              <a:t>Agent (A), Object (O), and Beneficiary (B)</a:t>
            </a:r>
          </a:p>
          <a:p>
            <a:pPr lvl="2" eaLnBrk="1" hangingPunct="1"/>
            <a:r>
              <a:rPr lang="en-US" sz="1600"/>
              <a:t>Jones (A) gave money (O) to the school (B)</a:t>
            </a:r>
          </a:p>
          <a:p>
            <a:pPr lvl="1" eaLnBrk="1" hangingPunct="1"/>
            <a:r>
              <a:rPr lang="en-US" sz="1800"/>
              <a:t>Latin Morphology: Nominative, Accusative &amp; Dative</a:t>
            </a:r>
          </a:p>
          <a:p>
            <a:pPr eaLnBrk="1" hangingPunct="1"/>
            <a:r>
              <a:rPr lang="en-US"/>
              <a:t>Frames</a:t>
            </a:r>
          </a:p>
          <a:p>
            <a:pPr lvl="1" eaLnBrk="1" hangingPunct="1"/>
            <a:r>
              <a:rPr lang="en-US"/>
              <a:t>Commercial Transaction Frame: Buy/Sell/Pay/Spend</a:t>
            </a:r>
          </a:p>
          <a:p>
            <a:pPr lvl="1" eaLnBrk="1" hangingPunct="1"/>
            <a:r>
              <a:rPr lang="en-US" sz="2000" i="1"/>
              <a:t>Save</a:t>
            </a:r>
            <a:r>
              <a:rPr lang="en-US" sz="2000"/>
              <a:t> &lt;good thing&gt; </a:t>
            </a:r>
            <a:r>
              <a:rPr lang="en-US" sz="2000" i="1"/>
              <a:t>from</a:t>
            </a:r>
            <a:r>
              <a:rPr lang="en-US" sz="2000"/>
              <a:t> &lt;bad situation&gt;</a:t>
            </a:r>
          </a:p>
          <a:p>
            <a:pPr lvl="1" eaLnBrk="1" hangingPunct="1"/>
            <a:r>
              <a:rPr lang="en-US" sz="2000" i="1"/>
              <a:t>Risk</a:t>
            </a:r>
            <a:r>
              <a:rPr lang="en-US" sz="2000"/>
              <a:t> &lt;valued object&gt; </a:t>
            </a:r>
            <a:r>
              <a:rPr lang="en-US" sz="2000" i="1"/>
              <a:t>for</a:t>
            </a:r>
            <a:r>
              <a:rPr lang="en-US" sz="2000"/>
              <a:t> &lt;situation&gt;|&lt;purpose&gt;|&lt;beneficiary&gt;|&lt;motivation&gt;</a:t>
            </a:r>
          </a:p>
          <a:p>
            <a:pPr eaLnBrk="1" hangingPunct="1"/>
            <a:r>
              <a:rPr lang="en-US"/>
              <a:t>Collocations &amp; Typical predicate argument relations:</a:t>
            </a:r>
          </a:p>
          <a:p>
            <a:pPr lvl="1" eaLnBrk="1" hangingPunct="1"/>
            <a:r>
              <a:rPr lang="en-US" sz="2000" i="1"/>
              <a:t>Save whales from extinction</a:t>
            </a:r>
            <a:r>
              <a:rPr lang="en-US" sz="2000"/>
              <a:t> (not vice versa)</a:t>
            </a:r>
          </a:p>
          <a:p>
            <a:pPr lvl="1" eaLnBrk="1" hangingPunct="1"/>
            <a:r>
              <a:rPr lang="en-US" sz="2000" i="1"/>
              <a:t>Ready to risk everything for what he believes</a:t>
            </a:r>
          </a:p>
          <a:p>
            <a:pPr eaLnBrk="1" hangingPunct="1"/>
            <a:r>
              <a:rPr lang="en-US" sz="2400"/>
              <a:t>Representation Challenges:  What matters for practical apps/NLU?</a:t>
            </a:r>
          </a:p>
          <a:p>
            <a:pPr lvl="1" eaLnBrk="1" hangingPunct="1"/>
            <a:r>
              <a:rPr lang="en-US" sz="2000"/>
              <a:t>Stats on POS?  Word order?  Frames (typical predicate-args/collocations)?  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C03CFAB-1349-CABB-8A0A-248CCAF5D501}"/>
              </a:ext>
            </a:extLst>
          </p:cNvPr>
          <p:cNvSpPr/>
          <p:nvPr/>
        </p:nvSpPr>
        <p:spPr>
          <a:xfrm>
            <a:off x="585834" y="4396552"/>
            <a:ext cx="1068635" cy="545166"/>
          </a:xfrm>
          <a:prstGeom prst="wedgeRoundRectCallout">
            <a:avLst>
              <a:gd name="adj1" fmla="val 96424"/>
              <a:gd name="adj2" fmla="val 1449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Hanks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D384D6-56CE-7C12-3DE2-F2E42BEFACE9}"/>
              </a:ext>
            </a:extLst>
          </p:cNvPr>
          <p:cNvSpPr/>
          <p:nvPr/>
        </p:nvSpPr>
        <p:spPr>
          <a:xfrm>
            <a:off x="7695281" y="4669135"/>
            <a:ext cx="2099950" cy="598077"/>
          </a:xfrm>
          <a:prstGeom prst="wedgeRoundRectCallout">
            <a:avLst>
              <a:gd name="adj1" fmla="val -74710"/>
              <a:gd name="adj2" fmla="val 202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Fillmore &amp; Atkins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312A1-A9DA-4F6D-B769-354AE484542B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6144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ym typeface="Wingdings" pitchFamily="2" charset="2"/>
              </a:rPr>
              <a:t>When can we expect to learn frames?</a:t>
            </a: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1981200" y="1600200"/>
            <a:ext cx="8229600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ym typeface="Wingdings" pitchFamily="2" charset="2"/>
              </a:rPr>
              <a:t>Corpus-size requirements: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err="1">
                <a:sym typeface="Wingdings" pitchFamily="2" charset="2"/>
              </a:rPr>
              <a:t>freq</a:t>
            </a:r>
            <a:r>
              <a:rPr lang="en-US" sz="1800" dirty="0">
                <a:sym typeface="Wingdings" pitchFamily="2" charset="2"/>
              </a:rPr>
              <a:t>(content words) ≈ parts per million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ym typeface="Wingdings" pitchFamily="2" charset="2"/>
              </a:rPr>
              <a:t>1970s Corpora: 1 M words (Brown Corpus)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Large enough to make a list of common content words  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ym typeface="Wingdings" pitchFamily="2" charset="2"/>
              </a:rPr>
              <a:t>1990s: 100 M words (British National Corpus)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Large enough to see associations of common predicates with function words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“save” + “from”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sym typeface="Wingdings" pitchFamily="2" charset="2"/>
              </a:rPr>
              <a:t>Useful for parsing phrasal verbs: </a:t>
            </a:r>
            <a:r>
              <a:rPr lang="en-US" sz="1800" b="1" dirty="0">
                <a:sym typeface="Wingdings" pitchFamily="2" charset="2"/>
              </a:rPr>
              <a:t>V NP P</a:t>
            </a:r>
            <a:r>
              <a:rPr lang="en-US" sz="1800" dirty="0">
                <a:sym typeface="Wingdings" pitchFamily="2" charset="2"/>
              </a:rPr>
              <a:t> (Hindle &amp; Rooth, 1993)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Most parsers are trained on Brown Corpus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(too small for phrasal verbs, let alone conjunction)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ym typeface="Wingdings" pitchFamily="2" charset="2"/>
              </a:rPr>
              <a:t>Coming soon: 1M</a:t>
            </a:r>
            <a:r>
              <a:rPr lang="en-US" sz="2000" baseline="30000" dirty="0">
                <a:sym typeface="Wingdings" pitchFamily="2" charset="2"/>
              </a:rPr>
              <a:t>2</a:t>
            </a:r>
            <a:r>
              <a:rPr lang="en-US" sz="2000" dirty="0">
                <a:sym typeface="Wingdings" pitchFamily="2" charset="2"/>
              </a:rPr>
              <a:t> words (Google?)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sym typeface="Wingdings" pitchFamily="2" charset="2"/>
              </a:rPr>
              <a:t>Large enough to see associations of pairs of content words (collocations)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“give” + $$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“save” + “whale”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“save” + “extinction”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“risk” &lt;valued object&gt; for &lt;purpose&gt;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2A6476F-E5CF-6F2C-B191-AAEA119A5927}"/>
              </a:ext>
            </a:extLst>
          </p:cNvPr>
          <p:cNvSpPr/>
          <p:nvPr/>
        </p:nvSpPr>
        <p:spPr>
          <a:xfrm>
            <a:off x="588238" y="4551752"/>
            <a:ext cx="1068635" cy="545166"/>
          </a:xfrm>
          <a:prstGeom prst="wedgeRoundRectCallout">
            <a:avLst>
              <a:gd name="adj1" fmla="val 84320"/>
              <a:gd name="adj2" fmla="val -223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2014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6424817-AE7D-5D01-E483-372C61D32262}"/>
              </a:ext>
            </a:extLst>
          </p:cNvPr>
          <p:cNvSpPr/>
          <p:nvPr/>
        </p:nvSpPr>
        <p:spPr>
          <a:xfrm>
            <a:off x="5508899" y="5222116"/>
            <a:ext cx="1068635" cy="545166"/>
          </a:xfrm>
          <a:prstGeom prst="wedgeRoundRectCallout">
            <a:avLst>
              <a:gd name="adj1" fmla="val -74710"/>
              <a:gd name="adj2" fmla="val 202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Hanks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57C651F-FB10-6A50-3D7B-034CE40D5E63}"/>
              </a:ext>
            </a:extLst>
          </p:cNvPr>
          <p:cNvSpPr/>
          <p:nvPr/>
        </p:nvSpPr>
        <p:spPr>
          <a:xfrm>
            <a:off x="7079734" y="5668907"/>
            <a:ext cx="2099950" cy="598077"/>
          </a:xfrm>
          <a:prstGeom prst="wedgeRoundRectCallout">
            <a:avLst>
              <a:gd name="adj1" fmla="val -74710"/>
              <a:gd name="adj2" fmla="val 202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Fillmore &amp; Atkins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6004-2A38-FEF9-3763-257E96B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8AB3EE5-369B-01E3-7EC0-44E8BDBC4F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9B7DB7B2-46E4-2FA3-3460-D21CA6BC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A2AE090D-8695-522D-9919-0511EA78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E3D278E7-01B1-74B6-BD58-D9516B7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6EC3D4A-1451-6681-F683-A139463C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35163C6A-8516-7327-D2FF-0773F540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6A757-DEAC-A4EE-E07A-8DC0BB17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5FFDC05-CDC5-0407-B110-DC2C0255DA67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1C185-5011-4D58-BC24-583F177B4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413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5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93B4-C478-DD66-BDC7-4C83C70A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3DDDA-D35D-06AC-F450-D4B2953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predictable contexts </a:t>
            </a:r>
            <a:r>
              <a:rPr lang="en-US" sz="3600" dirty="0">
                <a:sym typeface="Wingdings" pitchFamily="2" charset="2"/>
              </a:rPr>
              <a:t> Faster reaction times (RT)</a:t>
            </a:r>
            <a:br>
              <a:rPr lang="en-US" sz="3600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(Predictability can be estimated from corpora)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81D7B8E-9B1F-8F64-5103-C307749964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order effect: Word Frequency</a:t>
                </a:r>
              </a:p>
              <a:p>
                <a:pPr lvl="1"/>
                <a:r>
                  <a:rPr lang="en-US" dirty="0"/>
                  <a:t>High frequency words are more predictable than low frequency words</a:t>
                </a:r>
              </a:p>
              <a:p>
                <a:pPr lvl="2"/>
                <a:r>
                  <a:rPr lang="en-US" dirty="0"/>
                  <a:t>High Frequency: function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Low Frequency: content words,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𝐾𝑒𝑛𝑛𝑒𝑑𝑦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3"/>
                <a:r>
                  <a:rPr lang="en-US" dirty="0"/>
                  <a:t>for most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Second order effect: Word Associations</a:t>
                </a:r>
              </a:p>
              <a:p>
                <a:pPr lvl="1"/>
                <a:r>
                  <a:rPr lang="en-US" dirty="0"/>
                  <a:t>Priming: </a:t>
                </a:r>
                <a:r>
                  <a:rPr lang="en-US" i="1" dirty="0"/>
                  <a:t>doctor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i="1" dirty="0">
                    <a:sym typeface="Wingdings" pitchFamily="2" charset="2"/>
                  </a:rPr>
                  <a:t>nurse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Subjects respond quicker and more accurately to “nurse”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when it is predictable from context (priming)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81D7B8E-9B1F-8F64-5103-C307749964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77461-4719-0880-08CA-E3FC0FCC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628B-4CBC-0B7B-549D-8B06A2ED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D2C3-B25C-8DB4-5818-88D660C1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152AA-8491-5425-FD77-A51F51F9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28" y="4474083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24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8442-FD2D-EE8C-5B66-ECBAA995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5C763A9-205C-774C-2614-582AFFBF04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5C763A9-205C-774C-2614-582AFFBF0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609E8-313C-5ADF-36FA-E5DE41C3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48DCD-4AD3-11CF-CB08-1A44415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60FC4-6BAB-39BD-3E39-7E0BDB5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C14D83-209C-3789-6748-578BE611E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4D58608B-A96A-9D28-AC96-72C538C0A524}"/>
                  </a:ext>
                </a:extLst>
              </p:cNvPr>
              <p:cNvSpPr/>
              <p:nvPr/>
            </p:nvSpPr>
            <p:spPr>
              <a:xfrm>
                <a:off x="3971693" y="1021143"/>
                <a:ext cx="2226465" cy="834972"/>
              </a:xfrm>
              <a:prstGeom prst="wedgeRoundRectCallout">
                <a:avLst>
                  <a:gd name="adj1" fmla="val 74289"/>
                  <a:gd name="adj2" fmla="val -51277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Function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4D58608B-A96A-9D28-AC96-72C538C0A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93" y="1021143"/>
                <a:ext cx="2226465" cy="834972"/>
              </a:xfrm>
              <a:prstGeom prst="wedgeRoundRectCallout">
                <a:avLst>
                  <a:gd name="adj1" fmla="val 74289"/>
                  <a:gd name="adj2" fmla="val -5127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533F-B527-6279-D72F-E6426C33941B}"/>
                  </a:ext>
                </a:extLst>
              </p:cNvPr>
              <p:cNvSpPr txBox="1"/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Zipf’s Law is a rule of thumb,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probabilities need to sum to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doesn’t converge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function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content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 effect: higher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faster reaction times (RT)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533F-B527-6279-D72F-E6426C33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blipFill>
                <a:blip r:embed="rId5"/>
                <a:stretch>
                  <a:fillRect l="-1647" t="-1060" r="-1412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421028-AA5A-1254-1200-AE52E118306E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2B214C34-5976-BCC1-FEBE-9E932B476FFB}"/>
                  </a:ext>
                </a:extLst>
              </p:cNvPr>
              <p:cNvSpPr/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Content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2B214C34-5976-BCC1-FEBE-9E932B47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86A498-6DF8-6958-64DA-CFB621CDFAB8}"/>
              </a:ext>
            </a:extLst>
          </p:cNvPr>
          <p:cNvCxnSpPr/>
          <p:nvPr/>
        </p:nvCxnSpPr>
        <p:spPr>
          <a:xfrm>
            <a:off x="6539033" y="2627227"/>
            <a:ext cx="506711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41C3E28D-A51A-EDD4-86DD-C0CB65CD45B9}"/>
                  </a:ext>
                </a:extLst>
              </p:cNvPr>
              <p:cNvSpPr/>
              <p:nvPr/>
            </p:nvSpPr>
            <p:spPr>
              <a:xfrm>
                <a:off x="11493034" y="2355144"/>
                <a:ext cx="674236" cy="367748"/>
              </a:xfrm>
              <a:prstGeom prst="wedgeRoundRectCallout">
                <a:avLst>
                  <a:gd name="adj1" fmla="val -70440"/>
                  <a:gd name="adj2" fmla="val 2654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41C3E28D-A51A-EDD4-86DD-C0CB65CD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034" y="2355144"/>
                <a:ext cx="674236" cy="367748"/>
              </a:xfrm>
              <a:prstGeom prst="wedgeRoundRectCallout">
                <a:avLst>
                  <a:gd name="adj1" fmla="val -70440"/>
                  <a:gd name="adj2" fmla="val 2654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236142A-D275-A5D8-CC0F-D5BF7251D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057136" cy="10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5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FF15C-0CDC-E1C5-3B60-13BE8DDC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442B5B-76D5-39BF-AA61-3F8312B12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" y="35898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B5D1B-2C2A-BD02-6378-AA91A426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76066-8EDC-181E-DCDD-AA21FA1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54FBB-879F-38BC-2343-BAC4DBE3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8BFE-E0C8-3A10-D04F-7AC69300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56F2C-1991-23D1-2903-8AC3A0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05DC6-650F-B333-2B4A-B08E5CD1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664" y="93884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35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68E02878-1513-A0C0-7448-156DDB7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C2068-2DFE-5FA9-CA86-9183AFF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021B-4845-3584-3030-E1AE5A39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03475-3538-2737-276E-AFD57F0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170C-11AE-9ADA-BBB9-3C7A2B3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6B3B0C1-B925-B43F-2BB2-FB1BC26460E7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535C4DF-9ECA-F6F5-BDD6-2B7FB1AF3122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0E22FE8-9B53-F1F9-745B-E3AB5ED46A56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361B12-BCAA-EE81-BD93-AC2A368A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789" y="0"/>
            <a:ext cx="1451518" cy="14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D1F4B-8197-431B-4776-5963485F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86-086F-AC00-5036-C96D3CA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3EB56-9E8B-889D-E390-E9DF1E6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4218F-6CC0-11DC-AE0D-40570CAE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57C1-3245-288D-5BBE-069F237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036579D9-A1A1-9653-C960-2F19078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EA6125FA-F058-5CD9-9113-F712EDCC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2D9AEC31-0C66-CF01-3073-A5E75A8A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B297574-BD2E-DBD1-9890-B7005CBF7657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5D3DC-7A52-C760-3B33-3DD25F6E3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269" y="4456241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0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B10-5B93-85E4-5432-4FD1BBD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Urn Models</a:t>
                </a:r>
              </a:p>
              <a:p>
                <a:r>
                  <a:rPr lang="en-US" dirty="0"/>
                  <a:t>Events:</a:t>
                </a:r>
              </a:p>
              <a:p>
                <a:pPr lvl="1"/>
                <a:r>
                  <a:rPr lang="en-US" dirty="0"/>
                  <a:t>A corpus: a sample of a population</a:t>
                </a:r>
              </a:p>
              <a:p>
                <a:pPr lvl="1"/>
                <a:r>
                  <a:rPr lang="en-US" dirty="0"/>
                  <a:t>Picking next word is like a coin toss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the probability of heads</a:t>
                </a:r>
              </a:p>
              <a:p>
                <a:pPr lvl="2"/>
                <a:r>
                  <a:rPr lang="en-US" dirty="0"/>
                  <a:t>The next word is “Kennedy”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probability of tails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of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Binomial is one of many models</a:t>
                </a:r>
              </a:p>
              <a:p>
                <a:pPr lvl="1"/>
                <a:r>
                  <a:rPr lang="en-US" dirty="0"/>
                  <a:t>Binomial: Logistic Regression</a:t>
                </a:r>
              </a:p>
              <a:p>
                <a:pPr lvl="1"/>
                <a:r>
                  <a:rPr lang="en-US" dirty="0"/>
                  <a:t>Multinomial: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  <a:blipFill>
                <a:blip r:embed="rId2"/>
                <a:stretch>
                  <a:fillRect l="-1626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D6770221-F791-7C17-87D1-F3ACBDCA9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4169" y="1686161"/>
            <a:ext cx="6477831" cy="46701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AF549-A0F3-DE2A-E0F5-64525D44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80171-FD94-61ED-EFBA-EF775D75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888A-A003-D5D3-99AB-AABE463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C6F95-6E02-9F2E-7C81-47FC60ED3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000" y="50920"/>
            <a:ext cx="1595000" cy="15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9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462-FA08-21DA-4D6B-82192015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sz="3600" dirty="0"/>
              <a:t>Combining Models with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2267-A133-B857-A48A-5188900193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(from Probability)</a:t>
            </a:r>
          </a:p>
          <a:p>
            <a:pPr lvl="1"/>
            <a:r>
              <a:rPr lang="en-US" dirty="0"/>
              <a:t>Binomial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Exponential</a:t>
            </a:r>
          </a:p>
          <a:p>
            <a:r>
              <a:rPr lang="en-US" dirty="0"/>
              <a:t>Observations: Corpora</a:t>
            </a:r>
          </a:p>
          <a:p>
            <a:r>
              <a:rPr lang="en-US" dirty="0"/>
              <a:t>Assumptions: IID</a:t>
            </a:r>
          </a:p>
          <a:p>
            <a:pPr lvl="1"/>
            <a:r>
              <a:rPr lang="en-US" sz="1900" dirty="0">
                <a:hlinkClick r:id="rId2"/>
              </a:rPr>
              <a:t>https://en.wikipedia.org/wiki/Independent_and_identically_distributed_random_variables</a:t>
            </a:r>
            <a:r>
              <a:rPr lang="en-US" sz="1900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What is the probability of finding 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words?</a:t>
                </a:r>
              </a:p>
              <a:p>
                <a:pPr lvl="1"/>
                <a:r>
                  <a:rPr lang="en-US" dirty="0"/>
                  <a:t>Model: binomial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Observations: Brown Corpus</a:t>
                </a:r>
              </a:p>
              <a:p>
                <a:pPr lvl="2"/>
                <a:r>
                  <a:rPr lang="en-US" dirty="0"/>
                  <a:t>Sample size: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1M words</a:t>
                </a:r>
              </a:p>
              <a:p>
                <a:pPr lvl="2"/>
                <a:r>
                  <a:rPr lang="en-US" dirty="0" err="1"/>
                  <a:t>freq</a:t>
                </a:r>
                <a:r>
                  <a:rPr lang="en-US" dirty="0"/>
                  <a:t>(“Kennedy”)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the model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Challenge(s): IID assumption</a:t>
                </a:r>
              </a:p>
              <a:p>
                <a:pPr lvl="2"/>
                <a:r>
                  <a:rPr lang="en-US" dirty="0"/>
                  <a:t>“Kennedy” is more frequent</a:t>
                </a:r>
              </a:p>
              <a:p>
                <a:pPr lvl="2"/>
                <a:r>
                  <a:rPr lang="en-US" dirty="0"/>
                  <a:t>in news in 1960s than religion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ACE04-BA3B-E23E-A622-E6F3B928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292D5-EF1D-4331-1F97-8D8F8BEF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F16E-915B-6CD2-E4B2-3FDC2A5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01141-F9F5-150A-DC0D-99A1118B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5" y="4844304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1" name="Oval 3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2" name="Oval 4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3" name="Oval 5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4" name="Oval 6"/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/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427786-FCE8-F245-38AF-7CD0F43633C1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factors, </a:t>
            </a:r>
            <a:r>
              <a:rPr lang="en-US" sz="2400" dirty="0" err="1"/>
              <a:t>e.g</a:t>
            </a:r>
            <a:r>
              <a:rPr lang="en-US" sz="2400" dirty="0"/>
              <a:t>, genre,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45370-A2E6-E6D9-EE9B-5EA07B09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6" y="4710274"/>
            <a:ext cx="1646075" cy="164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8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2895600" y="1114426"/>
            <a:ext cx="77724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 bwMode="auto">
          <a:xfrm>
            <a:off x="1524000" y="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Oval 4"/>
          <p:cNvSpPr>
            <a:spLocks noChangeArrowheads="1"/>
          </p:cNvSpPr>
          <p:nvPr/>
        </p:nvSpPr>
        <p:spPr bwMode="auto">
          <a:xfrm>
            <a:off x="4191000" y="37789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1" name="Oval 5"/>
          <p:cNvSpPr>
            <a:spLocks noChangeArrowheads="1"/>
          </p:cNvSpPr>
          <p:nvPr/>
        </p:nvSpPr>
        <p:spPr bwMode="auto">
          <a:xfrm>
            <a:off x="4191000" y="50743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2" name="Oval 6"/>
          <p:cNvSpPr>
            <a:spLocks noChangeArrowheads="1"/>
          </p:cNvSpPr>
          <p:nvPr/>
        </p:nvSpPr>
        <p:spPr bwMode="auto">
          <a:xfrm>
            <a:off x="4191000" y="25597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B927B8-24AA-DFCA-D994-69DDCC72D6AE}"/>
              </a:ext>
            </a:extLst>
          </p:cNvPr>
          <p:cNvSpPr/>
          <p:nvPr/>
        </p:nvSpPr>
        <p:spPr>
          <a:xfrm>
            <a:off x="80289" y="5410091"/>
            <a:ext cx="4027820" cy="1311384"/>
          </a:xfrm>
          <a:prstGeom prst="wedgeRoundRectCallout">
            <a:avLst>
              <a:gd name="adj1" fmla="val 56033"/>
              <a:gd name="adj2" fmla="val -805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news type (reportage vs. editorial)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C0EC1-6263-664A-721A-3DF5BAD6D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334" y="20758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nimBg="1"/>
      <p:bldP spid="208901" grpId="0" animBg="1"/>
      <p:bldP spid="20890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5AB10-BB71-6C5D-FB82-8478F735E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414" y="67374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741AA-E47E-D9E1-2085-706FF68E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Priming &amp; Self-Priming (Burstiness)</a:t>
            </a:r>
            <a:br>
              <a:rPr lang="en-US" dirty="0"/>
            </a:br>
            <a:r>
              <a:rPr lang="en-US" sz="3200" dirty="0"/>
              <a:t>Reality is easier than chance (Uniform/Poisson)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200B25-1C99-E8FC-CD2B-99FA23911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First order effect</a:t>
                </a:r>
              </a:p>
              <a:p>
                <a:pPr lvl="1"/>
                <a:r>
                  <a:rPr lang="en-US" dirty="0"/>
                  <a:t>Word Frequency (easier than uniform)</a:t>
                </a:r>
              </a:p>
              <a:p>
                <a:pPr lvl="1"/>
                <a:r>
                  <a:rPr lang="en-US" dirty="0"/>
                  <a:t>High frequency words are more predictable than low frequency words</a:t>
                </a:r>
              </a:p>
              <a:p>
                <a:pPr lvl="2"/>
                <a:r>
                  <a:rPr lang="en-US" dirty="0"/>
                  <a:t>High Frequency: function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Low Frequency: content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𝐾𝑒𝑛𝑛𝑒𝑑𝑦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Second order effect(s)</a:t>
                </a:r>
              </a:p>
              <a:p>
                <a:pPr lvl="1"/>
                <a:r>
                  <a:rPr lang="en-US" dirty="0"/>
                  <a:t>Priming: </a:t>
                </a:r>
                <a:r>
                  <a:rPr lang="en-US" i="1" dirty="0"/>
                  <a:t>doctor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i="1" dirty="0">
                    <a:sym typeface="Wingdings" pitchFamily="2" charset="2"/>
                  </a:rPr>
                  <a:t>nurse </a:t>
                </a:r>
                <a:r>
                  <a:rPr lang="en-US" dirty="0">
                    <a:sym typeface="Wingdings" pitchFamily="2" charset="2"/>
                  </a:rPr>
                  <a:t>(easier than independence)</a:t>
                </a:r>
                <a:endParaRPr lang="en-US" i="1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Self-priming (Burstiness/Contagiousness): </a:t>
                </a:r>
                <a:r>
                  <a:rPr lang="en-US" i="1" dirty="0">
                    <a:sym typeface="Wingdings" pitchFamily="2" charset="2"/>
                  </a:rPr>
                  <a:t>Kennedy</a:t>
                </a:r>
                <a:r>
                  <a:rPr lang="en-US" dirty="0">
                    <a:sym typeface="Wingdings" pitchFamily="2" charset="2"/>
                  </a:rPr>
                  <a:t>  </a:t>
                </a:r>
                <a:r>
                  <a:rPr lang="en-US" i="1" dirty="0">
                    <a:sym typeface="Wingdings" pitchFamily="2" charset="2"/>
                  </a:rPr>
                  <a:t>Kennedy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Holds for both “Kennedy” and “said”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stronger for good keywords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Words with more content  More predictable from context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Easier than Poisson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200B25-1C99-E8FC-CD2B-99FA23911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668C4-8674-2113-56EB-418F97A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BDC7A-74D9-4933-D8FF-AF5D65B0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D72-A7F2-AB14-7980-7C23505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4C623-65AF-0A95-B7FB-E81AD30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28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3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1452-4604-2BDF-6AD2-70C89CB7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4D7-ABB2-C273-3327-50B9FD95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03C0-91FD-1A4D-1EC9-0372E397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157A5-B3D0-BEA5-6457-C8CA0D39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925EF-E9B2-BEC1-9511-A6780CFFF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9B44-4BD2-6C13-6604-DA30C4AB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8D405-EF86-E10C-CAFA-28A2B430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716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2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B05CF6-B9DD-CC09-BCC5-AB36AB10F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7"/>
          <a:stretch>
            <a:fillRect/>
          </a:stretch>
        </p:blipFill>
        <p:spPr>
          <a:xfrm>
            <a:off x="0" y="1436436"/>
            <a:ext cx="5181600" cy="265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6" y="136525"/>
            <a:ext cx="9700878" cy="1325563"/>
          </a:xfrm>
        </p:spPr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9965" y="3614686"/>
            <a:ext cx="4761510" cy="321576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369050"/>
            <a:ext cx="2743200" cy="365125"/>
          </a:xfrm>
        </p:spPr>
        <p:txBody>
          <a:bodyPr/>
          <a:lstStyle/>
          <a:p>
            <a:fld id="{5497FFCF-7C11-0D4F-AE43-979DBC2AD685}" type="datetime1">
              <a:rPr lang="en-US" smtClean="0"/>
              <a:t>7/20/25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1436436"/>
            <a:ext cx="1857227" cy="27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39" y="4269958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" y="4111404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965" y="1762535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69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52889-2F22-FD21-C7DA-2785DD580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68639F-DD4C-7B01-7026-668E3E868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Intermission 1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83F89D3-0C86-E4A0-5BD9-586F33FE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3100-F341-B644-B4E1-E597583B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DE173-3E65-8404-DBDC-05AD6E7C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47DCA-7C33-0C10-50F7-7A5A2536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4E4CA7-A98B-B8CE-E309-2BC1C300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174" y="23813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72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8FBAE-70C9-FFBF-B659-B18440CF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0AF6-6209-27DE-F5EE-EFC8638D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FB92-5802-2E8E-69A6-7D275FEE2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C1ACF-FAB4-A7BA-1E55-5A40DEB8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69BCD-D506-2661-1BDA-FE5897A3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732A0-BC7D-EB60-D929-86223418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AB4B4-5121-0EF9-A6EA-BF809527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716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5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Lexical Semantics  Embeddings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  <a:p>
                <a:r>
                  <a:rPr lang="en-US" dirty="0"/>
                  <a:t>Related Topics</a:t>
                </a:r>
              </a:p>
              <a:p>
                <a:pPr lvl="1"/>
                <a:r>
                  <a:rPr lang="en-US" dirty="0"/>
                  <a:t>Ontologies</a:t>
                </a:r>
              </a:p>
              <a:p>
                <a:pPr lvl="1"/>
                <a:r>
                  <a:rPr lang="en-US" dirty="0"/>
                  <a:t>Semantic Networks</a:t>
                </a:r>
              </a:p>
              <a:p>
                <a:pPr lvl="1"/>
                <a:r>
                  <a:rPr lang="en-US" dirty="0"/>
                  <a:t>WordNet</a:t>
                </a:r>
              </a:p>
            </p:txBody>
          </p:sp>
        </mc:Choice>
        <mc:Fallback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150A9C39-C524-95B2-E4FE-6A7DD0F0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4047" y="6417408"/>
            <a:ext cx="2743200" cy="365125"/>
          </a:xfrm>
        </p:spPr>
        <p:txBody>
          <a:bodyPr/>
          <a:lstStyle/>
          <a:p>
            <a:fld id="{5FB4D9AD-289B-474E-815A-AC06B4BF3F22}" type="datetime1">
              <a:rPr lang="en-US" smtClean="0"/>
              <a:t>7/21/25</a:t>
            </a:fld>
            <a:endParaRPr lang="en-US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5738C57-59E5-A6AC-5778-8E62E3C0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300C62C-9BD7-4258-2465-5A84381D0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028" y="4463436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4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C2534-7889-5532-DC26-4A3F1F2A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91" y="3429000"/>
            <a:ext cx="28575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Connotation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64CD-D1BA-8270-3491-A41DB1E0E436}"/>
              </a:ext>
            </a:extLst>
          </p:cNvPr>
          <p:cNvSpPr txBox="1"/>
          <p:nvPr/>
        </p:nvSpPr>
        <p:spPr>
          <a:xfrm>
            <a:off x="4583723" y="6101834"/>
            <a:ext cx="742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https://web.stanford.edu/~jurafsky/slp3/slides/vectorsemantics2024.pdf</a:t>
            </a:r>
            <a:r>
              <a:rPr lang="en-US" dirty="0"/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08D029A-B858-2A5D-D012-E5B5F67266DD}"/>
              </a:ext>
            </a:extLst>
          </p:cNvPr>
          <p:cNvSpPr/>
          <p:nvPr/>
        </p:nvSpPr>
        <p:spPr>
          <a:xfrm>
            <a:off x="7839223" y="283030"/>
            <a:ext cx="3270737" cy="1570388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Word-Sense Disambiguation (WSD)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D2A61DF-4B61-5F03-4789-C2175CBEB015}"/>
              </a:ext>
            </a:extLst>
          </p:cNvPr>
          <p:cNvSpPr/>
          <p:nvPr/>
        </p:nvSpPr>
        <p:spPr>
          <a:xfrm>
            <a:off x="5154389" y="4212981"/>
            <a:ext cx="3423137" cy="1289537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65147B-EB65-CFD7-6A85-62E3589A8F64}"/>
              </a:ext>
            </a:extLst>
          </p:cNvPr>
          <p:cNvSpPr/>
          <p:nvPr/>
        </p:nvSpPr>
        <p:spPr>
          <a:xfrm>
            <a:off x="5151458" y="4212981"/>
            <a:ext cx="3423137" cy="1289537"/>
          </a:xfrm>
          <a:prstGeom prst="wedgeRoundRectCallout">
            <a:avLst>
              <a:gd name="adj1" fmla="val -83846"/>
              <a:gd name="adj2" fmla="val 161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2684964-4E53-A89E-984E-1D94DD9F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518A-A07A-FA49-BC65-519A2B5B46CC}" type="datetime1">
              <a:rPr lang="en-US" smtClean="0"/>
              <a:t>7/20/25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DB7B18-E544-E15B-26FA-74C15AEE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7765BE-4954-D00C-A437-ABBC9E1D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BC41C45-8523-FC32-1C3F-588537441C4F}"/>
              </a:ext>
            </a:extLst>
          </p:cNvPr>
          <p:cNvSpPr/>
          <p:nvPr/>
        </p:nvSpPr>
        <p:spPr>
          <a:xfrm>
            <a:off x="3534509" y="96134"/>
            <a:ext cx="2561491" cy="1289537"/>
          </a:xfrm>
          <a:prstGeom prst="wedgeRoundRectCallout">
            <a:avLst>
              <a:gd name="adj1" fmla="val -94491"/>
              <a:gd name="adj2" fmla="val 252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Jurafsky’s</a:t>
            </a:r>
            <a:r>
              <a:rPr lang="en-US" sz="3200" dirty="0"/>
              <a:t> Slide 17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9D4467D-7F72-24EC-384F-023A3376637E}"/>
              </a:ext>
            </a:extLst>
          </p:cNvPr>
          <p:cNvSpPr/>
          <p:nvPr/>
        </p:nvSpPr>
        <p:spPr>
          <a:xfrm>
            <a:off x="5148527" y="4237840"/>
            <a:ext cx="3423137" cy="1289537"/>
          </a:xfrm>
          <a:prstGeom prst="wedgeRoundRectCallout">
            <a:avLst>
              <a:gd name="adj1" fmla="val -85900"/>
              <a:gd name="adj2" fmla="val -20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8D6B9B3-F583-43DF-0528-ABA9660B04E2}"/>
              </a:ext>
            </a:extLst>
          </p:cNvPr>
          <p:cNvSpPr/>
          <p:nvPr/>
        </p:nvSpPr>
        <p:spPr>
          <a:xfrm>
            <a:off x="5148527" y="4188122"/>
            <a:ext cx="3423137" cy="1289537"/>
          </a:xfrm>
          <a:prstGeom prst="wedgeRoundRectCallout">
            <a:avLst>
              <a:gd name="adj1" fmla="val -94891"/>
              <a:gd name="adj2" fmla="val -81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CDFF5C4-C353-2398-67D4-F79E2AE160FF}"/>
              </a:ext>
            </a:extLst>
          </p:cNvPr>
          <p:cNvSpPr/>
          <p:nvPr/>
        </p:nvSpPr>
        <p:spPr>
          <a:xfrm>
            <a:off x="5142665" y="4200551"/>
            <a:ext cx="3423137" cy="1289537"/>
          </a:xfrm>
          <a:prstGeom prst="wedgeRoundRectCallout">
            <a:avLst>
              <a:gd name="adj1" fmla="val -92546"/>
              <a:gd name="adj2" fmla="val -510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34BC325-668A-505C-5D89-6C7B3AA90758}"/>
              </a:ext>
            </a:extLst>
          </p:cNvPr>
          <p:cNvSpPr/>
          <p:nvPr/>
        </p:nvSpPr>
        <p:spPr>
          <a:xfrm>
            <a:off x="2297150" y="5920285"/>
            <a:ext cx="2145495" cy="732429"/>
          </a:xfrm>
          <a:prstGeom prst="wedgeRoundRectCallout">
            <a:avLst>
              <a:gd name="adj1" fmla="val 79553"/>
              <a:gd name="adj2" fmla="val -112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 PMI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18787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9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46EBCF71-A04F-46AE-9568-F8EC5DA9C7AD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54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4" y="3892730"/>
            <a:ext cx="2306539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0EEF9-9C0C-A00E-9C8C-DB0A5A86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081" y="4481634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DFFB-B050-2727-B9E5-AFFDA1CD1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0EF14-8C8E-02FD-F7F6-2D083AFE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E7FD2-FA5D-E95E-6311-47DAAAAC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967" y="4469623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26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AE179-C652-53FD-50E7-78CF02F2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Back Translation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386A-5066-AADA-83D6-CD61A2A30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1"/>
            <a:r>
              <a:rPr lang="en-US" dirty="0">
                <a:sym typeface="Wingdings" pitchFamily="2" charset="2"/>
              </a:rPr>
              <a:t>Probability that two words </a:t>
            </a:r>
          </a:p>
          <a:p>
            <a:pPr lvl="2"/>
            <a:r>
              <a:rPr lang="en-US" dirty="0">
                <a:sym typeface="Wingdings" pitchFamily="2" charset="2"/>
              </a:rPr>
              <a:t>appear near one another, </a:t>
            </a:r>
          </a:p>
          <a:p>
            <a:pPr lvl="2"/>
            <a:r>
              <a:rPr lang="en-US" dirty="0">
                <a:sym typeface="Wingdings" pitchFamily="2" charset="2"/>
              </a:rPr>
              <a:t>normalized by chance</a:t>
            </a:r>
          </a:p>
          <a:p>
            <a:pPr lvl="1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606977"/>
            <a:ext cx="5181600" cy="2251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7EF04-A2BA-B468-8ABA-03102735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1CEDEE-620C-C078-319C-F3A3E4F84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35104"/>
            <a:ext cx="1422896" cy="14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910AF-81D9-71BD-197B-839EC512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8B02-4910-5D17-F2A1-580B98F4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5AF2-7180-8529-B6DC-676E2B08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80401-5EF8-0026-3685-FED98ADD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4D3B6-E761-805B-E071-0B37D099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60665-041F-D4D5-189A-7569827E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124F1-A884-A22D-9F01-9E4372A2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335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5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885F-FFF6-5DE4-8798-0A05340C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Associations</a:t>
            </a:r>
            <a:br>
              <a:rPr lang="en-US" dirty="0"/>
            </a:br>
            <a:r>
              <a:rPr lang="en-US" sz="2800" dirty="0">
                <a:hlinkClick r:id="rId2"/>
              </a:rPr>
              <a:t>https://wordassociation.org/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34ECB-019A-2B73-3F6A-6039D2CFC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032" y="1825625"/>
            <a:ext cx="8089936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2AFB4-B282-689F-9EF7-01D4072B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8973F-2160-8735-6B8D-056F5E2C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7566-8C79-18AA-D524-1C8D1DD9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4E0C3-F1BC-C780-0C11-854ED42F5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599" y="62398"/>
            <a:ext cx="2221230" cy="22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9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6C772-D7B0-2337-D138-C747021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AD72-8C33-0B2D-864D-B67C094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44C-D0B6-89FE-1587-5832AA05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Bigger Picture: A personal perspective not found in textbooks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AC274-7653-9EFF-AD21-F0D1FB59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2A751-4AE4-7DA2-9B3A-01509D3D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C1C5-6495-9DF5-0FD9-A1E479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A4D08-1ACA-4DA0-CFDE-90C43957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757" y="4474083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15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0FC26A-FB37-61C8-5059-CC615E44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https://en.wikipedia.org/wiki/Gestalt_psychology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3C74A1-CC31-D235-E8B8-0A306C11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atomism,” also known as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elementalism,’’ </a:t>
            </a:r>
          </a:p>
          <a:p>
            <a:pPr lvl="1"/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view that all knowledge, even complex abstract ideas, is built from simple, elementary constituents</a:t>
            </a:r>
          </a:p>
          <a:p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“sensationalism,”</a:t>
            </a:r>
          </a:p>
          <a:p>
            <a:pPr lvl="1"/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view that the simplest constituents—the atoms of thought—are elementary </a:t>
            </a:r>
            <a:r>
              <a:rPr lang="en-US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3" tooltip="Sense 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sense impressions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“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associationism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,”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view that more complex ideas arise 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the association of simpler ideas.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C9215-4492-1A75-480E-7C751B9E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94A46-36D8-7AE4-0733-D7BFA84F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15D84-9FBD-54C8-259E-9373983F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60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1BFCBD-4E01-A5A5-81E3-361ED850AC64}"/>
              </a:ext>
            </a:extLst>
          </p:cNvPr>
          <p:cNvSpPr/>
          <p:nvPr/>
        </p:nvSpPr>
        <p:spPr>
          <a:xfrm>
            <a:off x="2989085" y="5747103"/>
            <a:ext cx="3460306" cy="519553"/>
          </a:xfrm>
          <a:prstGeom prst="wedgeRoundRectCallout">
            <a:avLst>
              <a:gd name="adj1" fmla="val -28394"/>
              <a:gd name="adj2" fmla="val -956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PMI: Word Associations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ADC89-6541-35CC-AFF2-3A1EF9B0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028" y="4460702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7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4" y="1778295"/>
            <a:ext cx="7298965" cy="19485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Priming &amp; Word Associations</a:t>
            </a:r>
            <a:br>
              <a:rPr lang="en-US" sz="2800" dirty="0"/>
            </a:br>
            <a:r>
              <a:rPr lang="en-US" sz="2800" dirty="0"/>
              <a:t>Task: Subject is given two strings and responds “yes” if both are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" y="1948543"/>
            <a:ext cx="438419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8" y="3556590"/>
            <a:ext cx="7695342" cy="31598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884147" y="5505133"/>
            <a:ext cx="6941902" cy="384038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57510" y="3344762"/>
            <a:ext cx="3797588" cy="382076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6178" y="3439886"/>
            <a:ext cx="1306165" cy="307742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C1246-0529-F504-943E-CFA81EC37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279" y="69388"/>
            <a:ext cx="1068662" cy="10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66A53-8BCB-4F62-1DA8-48A69E59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Size of Priming Effect (Split Second):</a:t>
            </a:r>
            <a:br>
              <a:rPr lang="en-US" dirty="0"/>
            </a:br>
            <a:r>
              <a:rPr lang="en-US" dirty="0"/>
              <a:t>855 msec v. 940 msec (from previous slide)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EDEBF-014D-8B3F-2D57-6D1AFE728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1 vs System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 (Unconscious)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Slow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Rules of Thumb</a:t>
            </a:r>
          </a:p>
          <a:p>
            <a:pPr lvl="1"/>
            <a:r>
              <a:rPr lang="en-US" dirty="0"/>
              <a:t>500 msec: </a:t>
            </a:r>
          </a:p>
          <a:p>
            <a:pPr lvl="2"/>
            <a:r>
              <a:rPr lang="en-US" dirty="0"/>
              <a:t>Push a button after tone</a:t>
            </a:r>
          </a:p>
          <a:p>
            <a:pPr lvl="1"/>
            <a:r>
              <a:rPr lang="en-US" dirty="0"/>
              <a:t>1000 msec: Lexical retrieval</a:t>
            </a:r>
          </a:p>
          <a:p>
            <a:pPr lvl="2"/>
            <a:r>
              <a:rPr lang="en-US" dirty="0"/>
              <a:t>Push one button for words and another button for non-words</a:t>
            </a:r>
          </a:p>
          <a:p>
            <a:pPr lvl="1"/>
            <a:r>
              <a:rPr lang="en-US" dirty="0"/>
              <a:t>Longer: System 2</a:t>
            </a:r>
          </a:p>
          <a:p>
            <a:pPr lvl="2"/>
            <a:r>
              <a:rPr lang="en-US" dirty="0"/>
              <a:t>Explain your work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D2249A43-BC3C-09B0-4B4B-DDF66B463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B6167-8BF4-B5DD-833A-E98F51B3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A505A-90BB-6A2B-0A79-87203AF5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F6535-A877-9813-1C1F-5459FC8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6ABA1-EBA4-AA87-B897-74318F5AA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747" y="0"/>
            <a:ext cx="1268637" cy="12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20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F21C1-B5FE-43F0-A0BE-7369B350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96565-798C-01A5-BAF7-BAFD5085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Fast and Slow</a:t>
            </a:r>
            <a:br>
              <a:rPr lang="en-US" dirty="0"/>
            </a:br>
            <a:r>
              <a:rPr lang="en-US" sz="3600" dirty="0"/>
              <a:t>Quoted from pp. 20-21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0FFC7-CD11-C08C-383F-B6D96F7DB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System 1 operates automatically and quickly, </a:t>
            </a:r>
          </a:p>
          <a:p>
            <a:pPr lvl="1"/>
            <a:r>
              <a:rPr lang="en-US" i="1" dirty="0"/>
              <a:t>with little or no effort and </a:t>
            </a:r>
          </a:p>
          <a:p>
            <a:pPr lvl="1"/>
            <a:r>
              <a:rPr lang="en-US" i="1" dirty="0"/>
              <a:t>no sense of voluntary control. </a:t>
            </a:r>
          </a:p>
          <a:p>
            <a:r>
              <a:rPr lang="en-US" i="1" dirty="0"/>
              <a:t>System 2 allocates attention to the effortful mental activities that demand it, including complex computations. </a:t>
            </a:r>
          </a:p>
          <a:p>
            <a:pPr lvl="1"/>
            <a:r>
              <a:rPr lang="en-US" i="1" dirty="0"/>
              <a:t>The operations of System 2 are often associated with the subjective experience of agency, choice, and concentration.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0C2B9DA9-3DF1-1CC5-3D51-569439267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CC531-49F7-0080-FC83-34748936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8A4A4-2DAF-9C2A-7BDC-34E012D8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6BB0-2B8D-E4FA-B165-010A717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1D286-3C98-EAC2-CE74-464FE4A1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002" y="0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15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F715-77A2-662E-EC09-D5551A8A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23E0-4D9D-A3C8-5C6A-86A87285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Consequences for Artificial Intelligence (AI)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09BC5-1D84-CD13-7ACE-C1B84D611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Recent excitement in AI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1"/>
            <a:r>
              <a:rPr lang="en-US" dirty="0"/>
              <a:t>Deep Networks</a:t>
            </a:r>
          </a:p>
          <a:p>
            <a:pPr lvl="1"/>
            <a:r>
              <a:rPr lang="en-US" dirty="0" err="1"/>
              <a:t>ChatBots</a:t>
            </a:r>
            <a:r>
              <a:rPr lang="en-US" dirty="0"/>
              <a:t> (ChatGPT)</a:t>
            </a:r>
          </a:p>
          <a:p>
            <a:pPr lvl="1"/>
            <a:r>
              <a:rPr lang="en-US" dirty="0"/>
              <a:t>RAG</a:t>
            </a:r>
          </a:p>
          <a:p>
            <a:r>
              <a:rPr lang="en-US" dirty="0"/>
              <a:t>Thus far, AI is more effective </a:t>
            </a:r>
          </a:p>
          <a:p>
            <a:pPr lvl="1"/>
            <a:r>
              <a:rPr lang="en-US" dirty="0"/>
              <a:t>for System 1 tasks </a:t>
            </a:r>
          </a:p>
          <a:p>
            <a:pPr lvl="1"/>
            <a:r>
              <a:rPr lang="en-US" dirty="0"/>
              <a:t>than System 2 tasks</a:t>
            </a:r>
          </a:p>
          <a:p>
            <a:r>
              <a:rPr lang="en-US" dirty="0"/>
              <a:t>What about bots for programming?</a:t>
            </a:r>
          </a:p>
          <a:p>
            <a:pPr lvl="1"/>
            <a:r>
              <a:rPr lang="en-US" dirty="0"/>
              <a:t>That sounds like a System 2 task</a:t>
            </a:r>
          </a:p>
          <a:p>
            <a:pPr lvl="1"/>
            <a:r>
              <a:rPr lang="en-US" dirty="0"/>
              <a:t>But bots program by table lookup</a:t>
            </a:r>
          </a:p>
          <a:p>
            <a:pPr lvl="2"/>
            <a:r>
              <a:rPr lang="en-US" dirty="0"/>
              <a:t>More like lexical retrieval </a:t>
            </a:r>
          </a:p>
          <a:p>
            <a:pPr lvl="2"/>
            <a:r>
              <a:rPr lang="en-US" dirty="0"/>
              <a:t>than problem solving</a:t>
            </a:r>
          </a:p>
          <a:p>
            <a:r>
              <a:rPr lang="en-US" dirty="0"/>
              <a:t>Interpretability: Open problem</a:t>
            </a:r>
          </a:p>
          <a:p>
            <a:pPr lvl="1"/>
            <a:r>
              <a:rPr lang="en-US" dirty="0"/>
              <a:t>Bots find it hard to explain their work</a:t>
            </a:r>
          </a:p>
          <a:p>
            <a:pPr lvl="1"/>
            <a:r>
              <a:rPr lang="en-US" dirty="0"/>
              <a:t>Just as people find it hard to explain </a:t>
            </a:r>
          </a:p>
          <a:p>
            <a:pPr lvl="2"/>
            <a:r>
              <a:rPr lang="en-US" dirty="0"/>
              <a:t>what happens during lexical retrieval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F1817210-325A-E3C4-0EC4-4554B7BEE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4D53C-B884-2556-D6AC-BDE90ADF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C52EA-1C62-DCE7-AB27-520BB77F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F287A-A41B-0D41-0529-CD5ECC7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17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45D4B-CA5F-5712-4D6C-7CA50DC6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71ED-0C40-F7FA-B5E1-21D765D4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0D1BD-AB4B-2A60-9A8D-ED79516B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D5C32-4F5A-8EED-D5BE-F50DD215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0FA14-73F4-770F-C016-9B1C70FA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4E46E-1775-3C62-8B12-C1258AD7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5D338-B5F0-2E37-C389-82390821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002" y="0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16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54D403-AF46-0FA2-677C-A12734654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Intermission 2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9341E49-778B-C3AC-592A-060ED90C8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5A129-9A5F-B17D-F764-7E0FCA9C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F9B20-7A9D-AD8D-6888-C0089BB58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B32C9-03C2-456C-B1B5-835CE802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22453-5199-034F-7330-0F79D97C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174" y="23813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51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2DD46-6A37-66AF-793E-C918CB6C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B0D-6A7D-F44C-2E8D-290176F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12CD-3DD8-4993-E044-38C9D9E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1A66-9D42-CDFB-DCB6-34B6375D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1F7B3-AD65-9FEF-4826-C08CD334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756E-9BAE-92B9-1C40-011F409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057FC-83AD-C9A5-F408-81DCCAD5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002" y="0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42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BF807-227C-ED30-01B6-24C6D2859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0"/>
            <a:ext cx="140208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A5DC0-6717-BCE3-B0D8-2E5F4F145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0498" y="0"/>
            <a:ext cx="1241502" cy="12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178C03-A3CA-AC85-5B47-CFA219FC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Bigger Picture:</a:t>
            </a:r>
            <a:br>
              <a:rPr lang="en-US" dirty="0"/>
            </a:br>
            <a:r>
              <a:rPr lang="en-US" sz="2800" dirty="0"/>
              <a:t>A personal perspective not found in textbooks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22B765-1FF1-D94E-148C-0B8DA53E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Connecting the Dots</a:t>
            </a:r>
          </a:p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BB50B3-4FC4-D0CD-847D-90B9ADD33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0655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FACCDA-9029-E00B-9093-A62646D06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Past, Present and Future</a:t>
            </a:r>
          </a:p>
          <a:p>
            <a:r>
              <a:rPr lang="en-US" dirty="0"/>
              <a:t>Where have we been and where are we going?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5A667D4-F525-8CBD-E482-B686C2C71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Past: PMI</a:t>
            </a:r>
          </a:p>
          <a:p>
            <a:r>
              <a:rPr lang="en-US" dirty="0"/>
              <a:t>Present</a:t>
            </a:r>
          </a:p>
          <a:p>
            <a:r>
              <a:rPr lang="en-US" dirty="0"/>
              <a:t>Future: Bots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DD02-8CC3-331F-DA2D-41A3F52D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05D99-B518-3F7A-61A8-CF160241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442-CE9E-3548-BB09-7C27798E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8E449CA5-9A06-5279-6FC9-F6842BEF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07" y="3821113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D1595BC-EC59-BEDF-DA73-DB980398EF29}"/>
              </a:ext>
            </a:extLst>
          </p:cNvPr>
          <p:cNvSpPr/>
          <p:nvPr/>
        </p:nvSpPr>
        <p:spPr>
          <a:xfrm>
            <a:off x="6933796" y="5772666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98D6BD-E88C-121B-F8B1-9CADA26719B5}"/>
              </a:ext>
            </a:extLst>
          </p:cNvPr>
          <p:cNvSpPr/>
          <p:nvPr/>
        </p:nvSpPr>
        <p:spPr>
          <a:xfrm>
            <a:off x="1582338" y="2721285"/>
            <a:ext cx="1731804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F29FE9-CF39-E512-C621-F04A792FFD8D}"/>
              </a:ext>
            </a:extLst>
          </p:cNvPr>
          <p:cNvSpPr/>
          <p:nvPr/>
        </p:nvSpPr>
        <p:spPr>
          <a:xfrm>
            <a:off x="1582338" y="5665951"/>
            <a:ext cx="1821014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677F1F-2C31-3FF1-6425-141858A86061}"/>
              </a:ext>
            </a:extLst>
          </p:cNvPr>
          <p:cNvSpPr/>
          <p:nvPr/>
        </p:nvSpPr>
        <p:spPr>
          <a:xfrm>
            <a:off x="1493128" y="3810093"/>
            <a:ext cx="1406189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18FC096-7E62-08AE-91EE-578235B7E53D}"/>
              </a:ext>
            </a:extLst>
          </p:cNvPr>
          <p:cNvSpPr/>
          <p:nvPr/>
        </p:nvSpPr>
        <p:spPr>
          <a:xfrm>
            <a:off x="3767593" y="2473174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8A7AF22-E80E-E9A4-ED0F-102B94AC62C5}"/>
              </a:ext>
            </a:extLst>
          </p:cNvPr>
          <p:cNvSpPr/>
          <p:nvPr/>
        </p:nvSpPr>
        <p:spPr>
          <a:xfrm>
            <a:off x="4308055" y="4792349"/>
            <a:ext cx="2115790" cy="797951"/>
          </a:xfrm>
          <a:prstGeom prst="wedgeRoundRectCallout">
            <a:avLst>
              <a:gd name="adj1" fmla="val -90084"/>
              <a:gd name="adj2" fmla="val 582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71E641A-8936-17C1-A8B0-0FBB5DBA0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125" y="84963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DFAE3-16FD-B9F9-D592-79EBE412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8A927-3512-B2FB-161C-B3CBF7A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11D0-0244-5F52-A951-556C0D084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4D7AAA-BA17-EC54-3F90-81271B54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BD372-C60A-5007-F443-E554B76773EC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2579D-A106-2E37-B987-32666E30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328" y="0"/>
            <a:ext cx="1504671" cy="15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B9C0B-D915-56A8-5E59-B699421E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31ADF-42C9-3FF6-40B4-BA3576B0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4D74-6944-1B9F-5352-2B004E204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= P(x) P(y)</a:t>
                </a:r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&gt;&gt; P(x) P(y)</a:t>
                </a:r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:r>
                  <a:rPr lang="en-US" sz="1800" dirty="0"/>
                  <a:t>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≈ P(x) P(y)</a:t>
                </a:r>
              </a:p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2023" b="-2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6004BDE-4143-94EB-2F5E-5769AD58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AF2BEB3-6A31-3004-6087-EE69EF5F2B5D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3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4CB97537-8813-5C61-0821-CB250DC1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2" y="56235"/>
            <a:ext cx="10138351" cy="4596053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4018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04FE7-12FE-B12B-4EC8-85BC3D64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BC43E-28EF-1C0B-D78E-8DCE3199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420A-627C-D9B1-BBE3-4A7FA36A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72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35DF7-2179-5152-C060-EA466AD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9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266A8-45A5-FE53-9C7A-5FCA9D7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36525"/>
            <a:ext cx="7772400" cy="28954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64B892-2042-3178-5C0C-473823C8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002" y="0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656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783C5-F089-6F95-52F7-F61430F8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55FE9-883E-13C4-898A-F49E6C3C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B1C6-6E2A-80C0-0853-9B6DAD93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5640-59FB-B973-DB92-59C1BE9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34BB-8E39-642F-0008-6538BDF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3234904"/>
            <a:ext cx="7772400" cy="3121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9B5CA-C5AE-73A3-7C2C-BF48D1F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226476"/>
            <a:ext cx="7772400" cy="28954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6E0CF64-C39F-29B1-74F0-BA7C75C18A2A}"/>
              </a:ext>
            </a:extLst>
          </p:cNvPr>
          <p:cNvSpPr/>
          <p:nvPr/>
        </p:nvSpPr>
        <p:spPr>
          <a:xfrm>
            <a:off x="1407191" y="2283094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/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/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67D56D-2A4C-D402-47F4-DE74F65A9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900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65734-4C31-B47A-050E-E14FC25C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378C-B04F-6007-773C-DD45ADB2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34C5A-37D4-9396-A058-F51B60BF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9CA-B4FB-D5A7-0D9B-7BF7FFC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D8AB3-98A6-7E1F-8738-0BF3793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9" y="3883358"/>
            <a:ext cx="10859341" cy="2471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3DB3A3-AB55-489E-4AE5-EA10B9F9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7" y="136525"/>
            <a:ext cx="8659089" cy="3477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7B0D0-B7EF-70CE-C0D4-2C6051BD2EB3}"/>
              </a:ext>
            </a:extLst>
          </p:cNvPr>
          <p:cNvCxnSpPr/>
          <p:nvPr/>
        </p:nvCxnSpPr>
        <p:spPr>
          <a:xfrm>
            <a:off x="316992" y="3614071"/>
            <a:ext cx="1170432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40DF03-D5D5-34D4-535D-1E5DAF9D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20" b="65203"/>
          <a:stretch>
            <a:fillRect/>
          </a:stretch>
        </p:blipFill>
        <p:spPr>
          <a:xfrm>
            <a:off x="8898673" y="3694334"/>
            <a:ext cx="3446099" cy="519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05638-AD20-0D5E-375E-8B65B92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" y="2407028"/>
            <a:ext cx="2877308" cy="107186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F3B8EF-C3D8-5738-5249-116A907DC4D2}"/>
              </a:ext>
            </a:extLst>
          </p:cNvPr>
          <p:cNvSpPr/>
          <p:nvPr/>
        </p:nvSpPr>
        <p:spPr>
          <a:xfrm>
            <a:off x="95808" y="242937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5D11A62-0EB6-9F14-ECEF-2E78B63F3E3D}"/>
              </a:ext>
            </a:extLst>
          </p:cNvPr>
          <p:cNvSpPr/>
          <p:nvPr/>
        </p:nvSpPr>
        <p:spPr>
          <a:xfrm>
            <a:off x="40144" y="3733173"/>
            <a:ext cx="1161195" cy="519553"/>
          </a:xfrm>
          <a:prstGeom prst="wedgeRoundRectCallout">
            <a:avLst>
              <a:gd name="adj1" fmla="val 44246"/>
              <a:gd name="adj2" fmla="val 726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1174425-D976-E966-C1B8-FEC2A6A64286}"/>
              </a:ext>
            </a:extLst>
          </p:cNvPr>
          <p:cNvSpPr/>
          <p:nvPr/>
        </p:nvSpPr>
        <p:spPr>
          <a:xfrm>
            <a:off x="2197886" y="3753608"/>
            <a:ext cx="1383514" cy="519553"/>
          </a:xfrm>
          <a:prstGeom prst="wedgeRoundRectCallout">
            <a:avLst>
              <a:gd name="adj1" fmla="val 20711"/>
              <a:gd name="adj2" fmla="val 778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71A17BE-13D1-FBAF-0A4E-AB5FB477CEE5}"/>
              </a:ext>
            </a:extLst>
          </p:cNvPr>
          <p:cNvSpPr/>
          <p:nvPr/>
        </p:nvSpPr>
        <p:spPr>
          <a:xfrm>
            <a:off x="7347910" y="3699731"/>
            <a:ext cx="1399107" cy="365125"/>
          </a:xfrm>
          <a:prstGeom prst="wedgeRoundRectCallout">
            <a:avLst>
              <a:gd name="adj1" fmla="val 55085"/>
              <a:gd name="adj2" fmla="val 145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Decoder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CC3793-2F6F-A79E-43C3-6E8F3C956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8E63-B383-C8FC-6F8F-9025C35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F717-F5DF-79B8-EC14-5C8FDA6C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C7E2-A2D4-1B12-965D-8F92878B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977F-AFDF-5950-FE63-8FE6C65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E347B9-923E-F395-984A-315F688A4F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692" t="3900" b="3802"/>
          <a:stretch>
            <a:fillRect/>
          </a:stretch>
        </p:blipFill>
        <p:spPr>
          <a:xfrm>
            <a:off x="51816" y="1822425"/>
            <a:ext cx="11911584" cy="50355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C5006-F5CF-F095-DBF9-F1184BFA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" b="919"/>
          <a:stretch>
            <a:fillRect/>
          </a:stretch>
        </p:blipFill>
        <p:spPr>
          <a:xfrm>
            <a:off x="1570091" y="1"/>
            <a:ext cx="7628085" cy="17529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99E6B-1F6B-5661-580E-F45BBD78A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458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7368-7052-EAF3-951D-EC209C05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78FC-9952-5DAA-FB2C-482C1A3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&amp; 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</p:spPr>
            <p:txBody>
              <a:bodyPr/>
              <a:lstStyle/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Summary of number of guesses </a:t>
                </a:r>
              </a:p>
              <a:p>
                <a:r>
                  <a:rPr lang="en-US" dirty="0"/>
                  <a:t>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Number of bits required to store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of a communication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  <a:blipFill>
                <a:blip r:embed="rId2"/>
                <a:stretch>
                  <a:fillRect l="-110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6C568-0DA0-3CA0-A326-F04CB1DF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78734-F801-276E-B3F7-AFE59FF2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381-20D6-738B-2177-8AC3C982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76</a:t>
            </a:fld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2AF79B2E-F94D-7354-05D6-6EF3BCF2E3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13" b="4946"/>
          <a:stretch>
            <a:fillRect/>
          </a:stretch>
        </p:blipFill>
        <p:spPr>
          <a:xfrm>
            <a:off x="4333266" y="3246437"/>
            <a:ext cx="7772443" cy="3349435"/>
          </a:xfr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E26724-4FEC-0A45-B4E1-295DA046DE3C}"/>
              </a:ext>
            </a:extLst>
          </p:cNvPr>
          <p:cNvSpPr/>
          <p:nvPr/>
        </p:nvSpPr>
        <p:spPr>
          <a:xfrm>
            <a:off x="8988626" y="2379317"/>
            <a:ext cx="1161195" cy="519553"/>
          </a:xfrm>
          <a:prstGeom prst="wedgeRoundRectCallout">
            <a:avLst>
              <a:gd name="adj1" fmla="val -83285"/>
              <a:gd name="adj2" fmla="val -166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C6D6C87-ACFA-D69D-0112-113551A243A6}"/>
              </a:ext>
            </a:extLst>
          </p:cNvPr>
          <p:cNvSpPr/>
          <p:nvPr/>
        </p:nvSpPr>
        <p:spPr>
          <a:xfrm>
            <a:off x="9042152" y="1724827"/>
            <a:ext cx="2452525" cy="519553"/>
          </a:xfrm>
          <a:prstGeom prst="wedgeRoundRectCallout">
            <a:avLst>
              <a:gd name="adj1" fmla="val -67079"/>
              <a:gd name="adj2" fmla="val 168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Lexical Retrieval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502D191-7C2F-59C3-286E-BCA409BE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94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26205-D765-4D67-2FD4-AAAE8B79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2AC4-EC54-D72D-543E-674BABDC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4F0F-EAF1-4E48-B4ED-A43003D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1EF51-E0ED-1CFC-0A32-A73E00FC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121B14-A139-369F-BC87-FB8F56A9F66C}"/>
              </a:ext>
            </a:extLst>
          </p:cNvPr>
          <p:cNvSpPr/>
          <p:nvPr/>
        </p:nvSpPr>
        <p:spPr>
          <a:xfrm>
            <a:off x="8726424" y="501651"/>
            <a:ext cx="1621536" cy="1173480"/>
          </a:xfrm>
          <a:prstGeom prst="wedgeRoundRectCallout">
            <a:avLst>
              <a:gd name="adj1" fmla="val -105044"/>
              <a:gd name="adj2" fmla="val 1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Function Words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1DC346-1BA7-3365-50A4-9963F82B8888}"/>
              </a:ext>
            </a:extLst>
          </p:cNvPr>
          <p:cNvSpPr/>
          <p:nvPr/>
        </p:nvSpPr>
        <p:spPr>
          <a:xfrm>
            <a:off x="7915656" y="3909315"/>
            <a:ext cx="1621536" cy="1173480"/>
          </a:xfrm>
          <a:prstGeom prst="wedgeRoundRectCallout">
            <a:avLst>
              <a:gd name="adj1" fmla="val 42324"/>
              <a:gd name="adj2" fmla="val -798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8944-EC12-AFFE-E149-FF512AE96548}"/>
              </a:ext>
            </a:extLst>
          </p:cNvPr>
          <p:cNvSpPr txBox="1"/>
          <p:nvPr/>
        </p:nvSpPr>
        <p:spPr>
          <a:xfrm>
            <a:off x="805861" y="3297773"/>
            <a:ext cx="44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Non-uniform probabilities </a:t>
            </a:r>
            <a:r>
              <a:rPr lang="en-US" sz="2400" dirty="0">
                <a:sym typeface="Wingdings" pitchFamily="2" charset="2"/>
              </a:rPr>
              <a:t> Opportunities for compression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779A59-8678-3377-31B5-F4EF0224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7" y="5325822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32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A147-51F1-3433-BF64-442347B9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CF3-6581-48FB-ED7B-AA4AFB2C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478C-5C0D-A74F-FB7C-61DA8579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Information Theory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Word2Vec  Bots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6DBF-CBBB-EF55-39BB-1AEA7B2B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E021F-8173-5948-7A15-78A0ADF8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8525-A069-0E8D-75B9-14D85E4A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C4342-6C5B-103B-24CE-96612586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6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7D85-17D3-F8A3-3592-5A40BF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Represent words as vectors</a:t>
                </a:r>
              </a:p>
              <a:p>
                <a:pPr lvl="1"/>
                <a:r>
                  <a:rPr lang="en-US" dirty="0"/>
                  <a:t>Embed words in a vector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 Reduction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Singular Value Decomposition (SVD)</a:t>
                </a:r>
              </a:p>
              <a:p>
                <a:pPr lvl="1"/>
                <a:r>
                  <a:rPr lang="en-US" dirty="0"/>
                  <a:t>Connect the dots with PMI</a:t>
                </a:r>
              </a:p>
              <a:p>
                <a:r>
                  <a:rPr lang="en-US" dirty="0"/>
                  <a:t>Motivation for embeddings</a:t>
                </a:r>
              </a:p>
              <a:p>
                <a:pPr lvl="1"/>
                <a:r>
                  <a:rPr lang="en-US" dirty="0"/>
                  <a:t>Visualization</a:t>
                </a:r>
              </a:p>
              <a:p>
                <a:pPr lvl="1"/>
                <a:r>
                  <a:rPr lang="en-US" dirty="0"/>
                  <a:t>Semantic types: cities vs. countries</a:t>
                </a:r>
              </a:p>
              <a:p>
                <a:pPr lvl="1"/>
                <a:r>
                  <a:rPr lang="en-US" dirty="0"/>
                  <a:t>Analogies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317E-8D40-DFF3-E57C-381BCFFF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1344-9188-4680-859B-7996C9EE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9239-EFBE-DFFB-0D6B-7AEB5BB6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B00EE9-C1AD-473B-7E59-788F7A271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6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4"/>
            <a:r>
              <a:rPr lang="en-US" dirty="0"/>
              <a:t>Need to explain “collocations” </a:t>
            </a:r>
          </a:p>
          <a:p>
            <a:pPr lvl="4"/>
            <a:r>
              <a:rPr lang="en-US" dirty="0"/>
              <a:t>and connect the dots between collocations and lexical semantics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7FA27-CBCC-4CF8-5617-99CAA8F3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29D88-49F8-ABBC-0EDE-DD49FD9D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6AEB98A2-565C-15F9-9A2E-7E747C0D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525" y="71211"/>
            <a:ext cx="4299355" cy="2903641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C57E0-68DF-BFEF-C473-B027ED7C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908" y="4402378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6082"/>
            <a:ext cx="6490444" cy="1168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SVD: Singular Value Decomposition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</p:nvPr>
        </p:nvGraphicFramePr>
        <p:xfrm>
          <a:off x="5844473" y="1771971"/>
          <a:ext cx="6118142" cy="4119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4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/>
              <p:cNvSpPr txBox="1">
                <a:spLocks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M: term by doc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(M)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D[2:]=0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  <a:blipFill>
                <a:blip r:embed="rId3"/>
                <a:stretch>
                  <a:fillRect l="-24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2009-1D2D-59E0-E221-B88BD892D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691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261" y="382113"/>
            <a:ext cx="8894213" cy="838735"/>
          </a:xfrm>
        </p:spPr>
        <p:txBody>
          <a:bodyPr>
            <a:normAutofit/>
          </a:bodyPr>
          <a:lstStyle/>
          <a:p>
            <a:r>
              <a:rPr lang="en-US" dirty="0"/>
              <a:t>Dimension Reduction </a:t>
            </a:r>
            <a:r>
              <a:rPr lang="en-US" dirty="0">
                <a:sym typeface="Wingdings" pitchFamily="2" charset="2"/>
              </a:rPr>
              <a:t> 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AC307A8-F056-A4C9-BCB5-B48263CD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26" y="0"/>
            <a:ext cx="2992098" cy="2014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D4C28-B266-FB23-62B8-D5814FA98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" y="5380092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899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58" y="1131601"/>
            <a:ext cx="7635201" cy="287479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(1-cor(m)))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3863928"/>
            <a:ext cx="7026111" cy="2937144"/>
          </a:xfrm>
        </p:spPr>
      </p:pic>
      <p:graphicFrame>
        <p:nvGraphicFramePr>
          <p:cNvPr id="11" name="Content Placeholder 13"/>
          <p:cNvGraphicFramePr>
            <a:graphicFrameLocks/>
          </p:cNvGraphicFramePr>
          <p:nvPr/>
        </p:nvGraphicFramePr>
        <p:xfrm>
          <a:off x="216671" y="2146632"/>
          <a:ext cx="4157365" cy="3601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9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383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07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38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0AFDA-2BAB-3B5D-DE08-1A0237938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430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8"/>
          <a:stretch/>
        </p:blipFill>
        <p:spPr>
          <a:xfrm>
            <a:off x="3912386" y="311086"/>
            <a:ext cx="8220174" cy="322400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031" y="101176"/>
            <a:ext cx="7080315" cy="681250"/>
          </a:xfrm>
        </p:spPr>
        <p:txBody>
          <a:bodyPr>
            <a:normAutofit fontScale="90000"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(1-cor(t(m))))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0" b="12642"/>
          <a:stretch/>
        </p:blipFill>
        <p:spPr>
          <a:xfrm>
            <a:off x="3745563" y="3535087"/>
            <a:ext cx="8446437" cy="2950554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/>
          </p:cNvGraphicFramePr>
          <p:nvPr/>
        </p:nvGraphicFramePr>
        <p:xfrm>
          <a:off x="216672" y="2017246"/>
          <a:ext cx="3469447" cy="3155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2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04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A14E46-CABD-FB90-0EDB-8EBD38F52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656" y="0"/>
            <a:ext cx="1259344" cy="125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456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14F-3AFC-9869-146C-13991D0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C0CDE-1991-5A1B-D9B4-D00DA490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columns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docs)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BAE36F-8098-9361-74FB-9945B9A7E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Similarity of rows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words in vocab)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240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98630-7C17-2163-4D20-EE101AE8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A3EAE-18E6-8362-D656-6C33E75E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A324-EBBD-0042-18CE-2742305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C14FDA-58F7-C0F2-8315-0FFBC8E80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24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(too large to materialize)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(small enough to materialize)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1A167-6A6A-34B7-37CD-FA3C9258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4236E-8FC6-82CC-C7B4-C2A63629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8FD0A4-0278-D49A-0315-485E0A0B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255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0182"/>
            <a:ext cx="6297219" cy="440636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199" y="1338608"/>
            <a:ext cx="5526157" cy="4351338"/>
          </a:xfrm>
        </p:spPr>
        <p:txBody>
          <a:bodyPr>
            <a:normAutofit/>
          </a:bodyPr>
          <a:lstStyle/>
          <a:p>
            <a:r>
              <a:rPr lang="en-US" dirty="0"/>
              <a:t>Linguistic generalizations</a:t>
            </a:r>
          </a:p>
          <a:p>
            <a:pPr lvl="1"/>
            <a:r>
              <a:rPr lang="en-US" dirty="0"/>
              <a:t>Word associations (</a:t>
            </a:r>
            <a:r>
              <a:rPr lang="en-US" dirty="0" err="1"/>
              <a:t>dist</a:t>
            </a:r>
            <a:r>
              <a:rPr lang="en-US" dirty="0"/>
              <a:t> in plot)</a:t>
            </a:r>
          </a:p>
          <a:p>
            <a:pPr lvl="1"/>
            <a:r>
              <a:rPr lang="en-US" dirty="0"/>
              <a:t>Features (</a:t>
            </a:r>
            <a:r>
              <a:rPr lang="en-US" dirty="0">
                <a:solidFill>
                  <a:srgbClr val="FF0000"/>
                </a:solidFill>
              </a:rPr>
              <a:t>red line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Countries &amp; Capitals</a:t>
            </a:r>
          </a:p>
          <a:p>
            <a:r>
              <a:rPr lang="en-US" dirty="0"/>
              <a:t>Analogies:</a:t>
            </a:r>
          </a:p>
          <a:p>
            <a:pPr lvl="1"/>
            <a:r>
              <a:rPr lang="en-US" dirty="0"/>
              <a:t>Man : Woman :: King : </a:t>
            </a:r>
            <a:r>
              <a:rPr lang="en-US" i="1" dirty="0"/>
              <a:t>x</a:t>
            </a:r>
          </a:p>
          <a:p>
            <a:pPr lvl="2"/>
            <a:r>
              <a:rPr lang="en-US" i="1" dirty="0"/>
              <a:t>x </a:t>
            </a:r>
            <a:r>
              <a:rPr lang="en-US" dirty="0">
                <a:sym typeface="Wingdings"/>
              </a:rPr>
              <a:t> queen</a:t>
            </a:r>
            <a:endParaRPr lang="en-US" dirty="0"/>
          </a:p>
          <a:p>
            <a:pPr lvl="1"/>
            <a:r>
              <a:rPr lang="en-US" dirty="0"/>
              <a:t>Athens : Greece :: Bangkok: </a:t>
            </a:r>
            <a:r>
              <a:rPr lang="en-US" i="1" dirty="0"/>
              <a:t>x</a:t>
            </a:r>
          </a:p>
          <a:p>
            <a:pPr lvl="2"/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Thailand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40331"/>
          <a:stretch/>
        </p:blipFill>
        <p:spPr>
          <a:xfrm>
            <a:off x="1762430" y="5276546"/>
            <a:ext cx="4223315" cy="13528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48609" y="1451733"/>
            <a:ext cx="597260" cy="3347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4427" y="188843"/>
                <a:ext cx="11832651" cy="785192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Word2Vec: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𝑠𝑖𝑚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36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𝑣𝑒𝑐</m:t>
                            </m:r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𝑃𝑀𝐼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br>
                  <a:rPr lang="en-US" sz="2800" dirty="0"/>
                </a:br>
                <a:r>
                  <a:rPr lang="en-US" sz="2000" dirty="0">
                    <a:hlinkClick r:id="rId4"/>
                  </a:rPr>
                  <a:t>https://code.google.com/archive/p/word2vec/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4427" y="188843"/>
                <a:ext cx="11832651" cy="785192"/>
              </a:xfrm>
              <a:blipFill rotWithShape="0">
                <a:blip r:embed="rId5"/>
                <a:stretch>
                  <a:fillRect l="-1546" t="-21705" b="-2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6AEB5566-51C0-4E03-8C10-B12D43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57" y="5015446"/>
            <a:ext cx="1748883" cy="1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3322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D118A80-2F54-05E5-D9A6-AF193335337D}"/>
              </a:ext>
            </a:extLst>
          </p:cNvPr>
          <p:cNvSpPr/>
          <p:nvPr/>
        </p:nvSpPr>
        <p:spPr>
          <a:xfrm>
            <a:off x="288222" y="3333912"/>
            <a:ext cx="1901878" cy="584728"/>
          </a:xfrm>
          <a:prstGeom prst="wedgeRoundRectCallout">
            <a:avLst>
              <a:gd name="adj1" fmla="val 71171"/>
              <a:gd name="adj2" fmla="val -142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Near misses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03C6D1-B4E3-618F-0ABE-72ADAC3E656C}"/>
              </a:ext>
            </a:extLst>
          </p:cNvPr>
          <p:cNvSpPr/>
          <p:nvPr/>
        </p:nvSpPr>
        <p:spPr>
          <a:xfrm>
            <a:off x="4976788" y="3333912"/>
            <a:ext cx="1999415" cy="3013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891DE6-3715-BE02-254A-39A6B4D17066}"/>
              </a:ext>
            </a:extLst>
          </p:cNvPr>
          <p:cNvSpPr/>
          <p:nvPr/>
        </p:nvSpPr>
        <p:spPr>
          <a:xfrm>
            <a:off x="5013215" y="3918640"/>
            <a:ext cx="1999415" cy="22234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E4A5A-33CD-3810-FC2B-D27B25BC1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914" y="5321362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</p:spTree>
    <p:extLst>
      <p:ext uri="{BB962C8B-B14F-4D97-AF65-F5344CB8AC3E}">
        <p14:creationId xmlns:p14="http://schemas.microsoft.com/office/powerpoint/2010/main" val="33670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069" y="-38712"/>
            <a:ext cx="4244163" cy="296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558" y="163107"/>
            <a:ext cx="4967177" cy="1325563"/>
          </a:xfrm>
        </p:spPr>
        <p:txBody>
          <a:bodyPr>
            <a:noAutofit/>
          </a:bodyPr>
          <a:lstStyle/>
          <a:p>
            <a:r>
              <a:rPr lang="en-US" sz="3200" dirty="0"/>
              <a:t>Levy &amp; Goldberg (NIPS-2014)</a:t>
            </a:r>
            <a:br>
              <a:rPr lang="en-US" sz="3200" dirty="0"/>
            </a:br>
            <a:r>
              <a:rPr lang="en-US" sz="2000" dirty="0"/>
              <a:t>Word2Vec ≈ PMI (Pointwise Mutual Info)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5100" y="1391369"/>
            <a:ext cx="4980165" cy="496498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479" y="2886740"/>
            <a:ext cx="7322291" cy="3554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/>
              </a:rPr>
              <a:t>Levy &amp; Goldberg (NIPS-2014) is a theoretical </a:t>
            </a:r>
            <a:r>
              <a:rPr lang="en-US" dirty="0" err="1">
                <a:sym typeface="Wingdings"/>
              </a:rPr>
              <a:t>arg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Plots  correlations are large, but far from perfect</a:t>
            </a:r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N = 22 words (11 cities + 11 countries)</a:t>
            </a:r>
          </a:p>
          <a:p>
            <a:pPr lvl="1"/>
            <a:r>
              <a:rPr lang="en-US" dirty="0"/>
              <a:t>N (N-1)/2 = 231 pairs of words (points)</a:t>
            </a:r>
          </a:p>
          <a:p>
            <a:pPr lvl="1"/>
            <a:r>
              <a:rPr lang="en-US" dirty="0"/>
              <a:t>type in {city, country}</a:t>
            </a:r>
          </a:p>
          <a:p>
            <a:r>
              <a:rPr lang="en-US" dirty="0"/>
              <a:t>Color: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type match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Red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 type mismatch</a:t>
            </a:r>
          </a:p>
        </p:txBody>
      </p:sp>
    </p:spTree>
    <p:extLst>
      <p:ext uri="{BB962C8B-B14F-4D97-AF65-F5344CB8AC3E}">
        <p14:creationId xmlns:p14="http://schemas.microsoft.com/office/powerpoint/2010/main" val="422908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88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00C-BC2E-E3D2-C1B2-0895A0B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</a:t>
            </a:r>
            <a:r>
              <a:rPr lang="en-US" sz="4000" dirty="0" err="1">
                <a:sym typeface="Wingdings" pitchFamily="2" charset="2"/>
              </a:rPr>
              <a:t>HuggingFace</a:t>
            </a:r>
            <a:r>
              <a:rPr lang="en-US" sz="4000" dirty="0">
                <a:sym typeface="Wingdings" pitchFamily="2" charset="2"/>
              </a:rPr>
              <a:t> embeddings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</a:t>
                </a:r>
              </a:p>
              <a:p>
                <a:pPr lvl="1"/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 err="1">
                    <a:sym typeface="Wingdings" pitchFamily="2" charset="2"/>
                  </a:rPr>
                  <a:t>HuggingFace</a:t>
                </a:r>
                <a:r>
                  <a:rPr lang="en-US" dirty="0">
                    <a:sym typeface="Wingdings" pitchFamily="2" charset="2"/>
                  </a:rPr>
                  <a:t> embeddings: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texts 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input texts</a:t>
                </a:r>
              </a:p>
              <a:p>
                <a:r>
                  <a:rPr lang="en-US" dirty="0">
                    <a:latin typeface="Cambria Math" panose="02040503050406030204" pitchFamily="18" charset="0"/>
                    <a:hlinkClick r:id="rId2"/>
                  </a:rPr>
                  <a:t>https://github.com/kwchurch/JSALT_Better_Together/blob/main/src/make_HF_embeddings.py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1D4C-1CCB-6D04-0AC2-752D6284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900F0-A02F-EE94-6BAA-F7A78E9F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2E725-C64F-8773-8DEB-2BD531D4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E1F9-9F2C-9240-E4B4-2BB71C3E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811" y="3797733"/>
            <a:ext cx="1441264" cy="14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620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4BDFC-5744-8585-F70E-74E2226B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5F8D-59C3-AF98-7C0D-FE38DB62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9362-1432-75BE-F805-7A30B692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Information Theory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64D5D-A382-4138-FDE4-4AF79FBB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E379F-BF87-8EE3-9E00-A9E68071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8244-8AED-2858-F423-2BDCEE0C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7373-0046-F31E-2282-2AA57AC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092" y="0"/>
            <a:ext cx="1477908" cy="14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9583</TotalTime>
  <Words>5089</Words>
  <Application>Microsoft Macintosh PowerPoint</Application>
  <PresentationFormat>Widescreen</PresentationFormat>
  <Paragraphs>1379</Paragraphs>
  <Slides>91</Slides>
  <Notes>26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 Unicode MS</vt:lpstr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From PMI to Bots</vt:lpstr>
      <vt:lpstr>Background Reading for Today</vt:lpstr>
      <vt:lpstr>Chapter 6:  Vector Semantics and Embeddings</vt:lpstr>
      <vt:lpstr>PowerPoint Presentation</vt:lpstr>
      <vt:lpstr>Special Issue of International Journal of Lexicography in Memory of Patrick Hanks</vt:lpstr>
      <vt:lpstr>Agenda</vt:lpstr>
      <vt:lpstr>Bigger Picture: A personal perspective not found in textbooks</vt:lpstr>
      <vt:lpstr>From PMI to Bots Connecting the dots between the past and the future</vt:lpstr>
      <vt:lpstr>https://www.chronicle.com/article/im-a-student-you-have-no-idea-how-much-were-using-chatgpt </vt:lpstr>
      <vt:lpstr>Cheating: Do’s and Don’ts</vt:lpstr>
      <vt:lpstr>Bots are more fluent than trustworthy</vt:lpstr>
      <vt:lpstr>Narrative/Hype: Bots are completely “new” But there is much to learn from the Past</vt:lpstr>
      <vt:lpstr>PowerPoint Presentation</vt:lpstr>
      <vt:lpstr>“It never pays to think until you’ve run out of data” – Eric Brill</vt:lpstr>
      <vt:lpstr>A Pendulum Swung Too Far Church, K. 2011. A Pendulum Swung Too Far. Linguistic Issues in Language Technology </vt:lpstr>
      <vt:lpstr>Cognitive Science in 1950s at Harvard (and later MIT &amp; Brown)</vt:lpstr>
      <vt:lpstr>PowerPoint Presentation</vt:lpstr>
      <vt:lpstr>PowerPoint Presentation</vt:lpstr>
      <vt:lpstr>Agenda</vt:lpstr>
      <vt:lpstr>Brown Corpus: Influential over many fields</vt:lpstr>
      <vt:lpstr>Brown Corpus is a Balanced Corpus (Unlike many recent catch-as-catch-can corpora)</vt:lpstr>
      <vt:lpstr>Robert Mercer ACL Lifetime Achievement</vt:lpstr>
      <vt:lpstr>PowerPoint Presentation</vt:lpstr>
      <vt:lpstr>Workshop in Memory of “Chuck” Fillmore Migration from the cold: Minnesota  Berkeley</vt:lpstr>
      <vt:lpstr>“Minnesota Nice” (Stereotypes aren’t nice, but…)</vt:lpstr>
      <vt:lpstr>The “Minnesota Nice” Version</vt:lpstr>
      <vt:lpstr>Self-deprecating humor (but don’t you believe it)</vt:lpstr>
      <vt:lpstr>The Significance of Case for Case: C4C</vt:lpstr>
      <vt:lpstr>Case for Case (C4C): Practical Apps</vt:lpstr>
      <vt:lpstr>Commercial Information Extraction</vt:lpstr>
      <vt:lpstr>Do Read “Case for Case”</vt:lpstr>
      <vt:lpstr>Historical Motivation: A Case for Case From Morphology  MUC</vt:lpstr>
      <vt:lpstr>PowerPoint Presentation</vt:lpstr>
      <vt:lpstr>C4C: Capturing Generalizations over Related Predicates &amp; Arguments</vt:lpstr>
      <vt:lpstr>Case Grammar  Frames / Lexicography Valency  Scripts (Roger Schank) / Lexicography (Sue Atkins)</vt:lpstr>
      <vt:lpstr>When can we expect to learn frames?</vt:lpstr>
      <vt:lpstr>PowerPoint Presentation</vt:lpstr>
      <vt:lpstr>More predictable contexts  Faster reaction times (RT) (Predictability can be estimated from corpora)</vt:lpstr>
      <vt:lpstr>Zipf’s Law: freq ∝1/rank</vt:lpstr>
      <vt:lpstr>Predictable contexts</vt:lpstr>
      <vt:lpstr>Google Ngrams for “Kennedy” Books published since 1500</vt:lpstr>
      <vt:lpstr>Google Trends for “Kennedy”:  Queries over 12 months (7/24-7/25)</vt:lpstr>
      <vt:lpstr>Probability Theory</vt:lpstr>
      <vt:lpstr>Statistics: Combining Models with Observations</vt:lpstr>
      <vt:lpstr>PowerPoint Presentation</vt:lpstr>
      <vt:lpstr>PowerPoint Presentation</vt:lpstr>
      <vt:lpstr>PowerPoint Presentation</vt:lpstr>
      <vt:lpstr>Priming &amp; Self-Priming (Burstiness) Reality is easier than chance (Uniform/Poisson)</vt:lpstr>
      <vt:lpstr>Agenda</vt:lpstr>
      <vt:lpstr>Intermission 1</vt:lpstr>
      <vt:lpstr>Agenda</vt:lpstr>
      <vt:lpstr>Lexical Semantics  Embeddings</vt:lpstr>
      <vt:lpstr>So far</vt:lpstr>
      <vt:lpstr>Collocations: Examples &gt;&gt; Definitions (George Miller: Chomsky’s Mentor &amp; WordNet)</vt:lpstr>
      <vt:lpstr>Corpus-Based Lexicography</vt:lpstr>
      <vt:lpstr>Save &lt;good&gt; from &lt;bad&gt;</vt:lpstr>
      <vt:lpstr>PMI ≠ Lexical Semantics ≠ Back Translation</vt:lpstr>
      <vt:lpstr>Agenda</vt:lpstr>
      <vt:lpstr>Word Associations https://wordassociation.org/ </vt:lpstr>
      <vt:lpstr>https://en.wikipedia.org/wiki/Gestalt_psychology </vt:lpstr>
      <vt:lpstr>Priming &amp; Word Associations Task: Subject is given two strings and responds “yes” if both are words</vt:lpstr>
      <vt:lpstr>Size of Priming Effect (Split Second): 855 msec v. 940 msec (from previous slide)</vt:lpstr>
      <vt:lpstr>Thinking Fast and Slow Quoted from pp. 20-21</vt:lpstr>
      <vt:lpstr>Consequences for Artificial Intelligence (AI)</vt:lpstr>
      <vt:lpstr>Agenda</vt:lpstr>
      <vt:lpstr>Intermission 2</vt:lpstr>
      <vt:lpstr>Agenda</vt:lpstr>
      <vt:lpstr>Pointwise Mutual Information (PMI)</vt:lpstr>
      <vt:lpstr>There is no data like more data</vt:lpstr>
      <vt:lpstr>Pointwise Mutual Information (PMI)</vt:lpstr>
      <vt:lpstr>Pointwise Mutual Information (PMI)</vt:lpstr>
      <vt:lpstr>PowerPoint Presentation</vt:lpstr>
      <vt:lpstr>PowerPoint Presentation</vt:lpstr>
      <vt:lpstr>PowerPoint Presentation</vt:lpstr>
      <vt:lpstr>PowerPoint Presentation</vt:lpstr>
      <vt:lpstr>Perplexity &amp; Entropy</vt:lpstr>
      <vt:lpstr>Zipf’s Law: freq ~1/rank</vt:lpstr>
      <vt:lpstr>Agenda</vt:lpstr>
      <vt:lpstr>PMI  Word2Vec</vt:lpstr>
      <vt:lpstr>SVD: Singular Value Decomposition</vt:lpstr>
      <vt:lpstr>Dimension Reduction  Visualization</vt:lpstr>
      <vt:lpstr>plot(hclust(as.dist(1-cor(m)))</vt:lpstr>
      <vt:lpstr>plot(hclust(as.dist(1-cor(t(m))))</vt:lpstr>
      <vt:lpstr>Similarity Matrix (S)  Embedding (Z)</vt:lpstr>
      <vt:lpstr>PMI Matrix (S)  Embedding (Z)</vt:lpstr>
      <vt:lpstr>Word2Vec: sim(x,y)=cos⁡(vec(x), vec(y))≈PMI(x,y) https://code.google.com/archive/p/word2vec/ </vt:lpstr>
      <vt:lpstr>PowerPoint Presentation</vt:lpstr>
      <vt:lpstr>Some analogies are easier than others</vt:lpstr>
      <vt:lpstr>Levy &amp; Goldberg (NIPS-2014) Word2Vec ≈ PMI (Pointwise Mutual Info)</vt:lpstr>
      <vt:lpstr>PMI  Word2Vec  HuggingFace embeddings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167</cp:revision>
  <dcterms:created xsi:type="dcterms:W3CDTF">2025-07-14T23:10:18Z</dcterms:created>
  <dcterms:modified xsi:type="dcterms:W3CDTF">2025-07-21T14:53:36Z</dcterms:modified>
</cp:coreProperties>
</file>